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07" r:id="rId4"/>
    <p:sldId id="256" r:id="rId5"/>
    <p:sldId id="259" r:id="rId6"/>
    <p:sldId id="260" r:id="rId7"/>
    <p:sldId id="261" r:id="rId8"/>
    <p:sldId id="262" r:id="rId9"/>
    <p:sldId id="263" r:id="rId10"/>
    <p:sldId id="257" r:id="rId11"/>
    <p:sldId id="264" r:id="rId12"/>
    <p:sldId id="265" r:id="rId13"/>
    <p:sldId id="266" r:id="rId14"/>
    <p:sldId id="267" r:id="rId15"/>
    <p:sldId id="268" r:id="rId16"/>
    <p:sldId id="269" r:id="rId17"/>
    <p:sldId id="270" r:id="rId18"/>
    <p:sldId id="271" r:id="rId19"/>
    <p:sldId id="283" r:id="rId20"/>
    <p:sldId id="272" r:id="rId21"/>
    <p:sldId id="273" r:id="rId22"/>
    <p:sldId id="274" r:id="rId23"/>
    <p:sldId id="275" r:id="rId24"/>
    <p:sldId id="276" r:id="rId25"/>
    <p:sldId id="277" r:id="rId26"/>
    <p:sldId id="278" r:id="rId27"/>
    <p:sldId id="279" r:id="rId28"/>
    <p:sldId id="280" r:id="rId29"/>
    <p:sldId id="284" r:id="rId30"/>
    <p:sldId id="285" r:id="rId31"/>
    <p:sldId id="281" r:id="rId32"/>
    <p:sldId id="282" r:id="rId33"/>
    <p:sldId id="258" r:id="rId34"/>
    <p:sldId id="286" r:id="rId35"/>
    <p:sldId id="305" r:id="rId36"/>
    <p:sldId id="306" r:id="rId37"/>
    <p:sldId id="292" r:id="rId38"/>
    <p:sldId id="293" r:id="rId39"/>
    <p:sldId id="294" r:id="rId40"/>
    <p:sldId id="295" r:id="rId41"/>
    <p:sldId id="296" r:id="rId42"/>
    <p:sldId id="297" r:id="rId43"/>
    <p:sldId id="299" r:id="rId44"/>
    <p:sldId id="300" r:id="rId45"/>
    <p:sldId id="298" r:id="rId46"/>
    <p:sldId id="301" r:id="rId47"/>
    <p:sldId id="302" r:id="rId48"/>
    <p:sldId id="303" r:id="rId49"/>
    <p:sldId id="304"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7399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1236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193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99860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4401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706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0389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707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02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6340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7106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01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40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916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3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25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9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4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6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93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337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DF787-72DA-4230-BD34-417EC5CD46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18/08/2016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07207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CB017-12D8-47B5-8A5D-56FFA49A27C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65E0-7A85-4BEE-9A13-F5B5E56F6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20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2" descr="C:\Users\USER\Downloads\FA BS MAJLIS HOL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7" y="0"/>
            <a:ext cx="9173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2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9180" y="300335"/>
            <a:ext cx="776282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Penyakit</a:t>
            </a:r>
            <a:r>
              <a:rPr lang="en-MY" sz="2400" b="1" kern="0" dirty="0"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dan</a:t>
            </a:r>
            <a:r>
              <a:rPr lang="en-MY" sz="2400" b="1" kern="0" dirty="0"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rawatan</a:t>
            </a:r>
            <a:r>
              <a:rPr lang="en-MY" sz="2400" b="1" kern="0" dirty="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tidak</a:t>
            </a:r>
            <a:r>
              <a:rPr lang="en-MY" sz="2400" b="1" kern="0" dirty="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boleh</a:t>
            </a:r>
            <a:r>
              <a:rPr lang="en-MY" sz="2400" b="1" kern="0" dirty="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dipisahkan</a:t>
            </a:r>
            <a:endParaRPr kumimoji="0" lang="en-MY" sz="2400" b="1" i="0" u="none" strike="noStrike" kern="0" cap="none" spc="0" normalizeH="0" baseline="0" noProof="0" dirty="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341748" y="1492182"/>
            <a:ext cx="6354452" cy="1098618"/>
          </a:xfrm>
          <a:prstGeom prst="rect">
            <a:avLst/>
          </a:prstGeom>
          <a:solidFill>
            <a:sysClr val="window" lastClr="FFFFFF"/>
          </a:solidFill>
          <a:ln w="38100" cap="flat" cmpd="sng" algn="ctr">
            <a:solidFill>
              <a:srgbClr val="C00000"/>
            </a:solidFill>
            <a:prstDash val="solid"/>
          </a:ln>
          <a:effectLst/>
        </p:spPr>
        <p:txBody>
          <a:bodyPr spcFirstLastPara="0" vert="horz" wrap="square" lIns="160039" tIns="160039" rIns="160039" bIns="160039" numCol="1" spcCol="1270" anchor="ctr" anchorCtr="0">
            <a:noAutofit/>
          </a:bodyPr>
          <a:lstStyle/>
          <a:p>
            <a:pPr algn="ctr" defTabSz="1111250">
              <a:lnSpc>
                <a:spcPct val="90000"/>
              </a:lnSpc>
              <a:spcBef>
                <a:spcPct val="0"/>
              </a:spcBef>
              <a:spcAft>
                <a:spcPct val="35000"/>
              </a:spcAft>
            </a:pPr>
            <a:r>
              <a:rPr lang="en-MY"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Setiap</a:t>
            </a:r>
            <a:r>
              <a:rPr lang="en-MY"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penyakit</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pada</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dasarnya</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memerlukan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rawatan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penyembuhan</a:t>
            </a:r>
            <a:endPar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endParaRPr>
          </a:p>
        </p:txBody>
      </p:sp>
      <p:sp>
        <p:nvSpPr>
          <p:cNvPr id="5" name="Rectangle 4"/>
          <p:cNvSpPr/>
          <p:nvPr/>
        </p:nvSpPr>
        <p:spPr>
          <a:xfrm>
            <a:off x="1133420" y="3048000"/>
            <a:ext cx="6858000" cy="12192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Sesungguhnya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al-Quran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itu</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sendiri</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merupakan</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penawar</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kepada</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pelbagai</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samaada</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zahir</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atau</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batin</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6" name="Down Arrow Callout 5"/>
          <p:cNvSpPr/>
          <p:nvPr/>
        </p:nvSpPr>
        <p:spPr>
          <a:xfrm>
            <a:off x="1423128" y="4648200"/>
            <a:ext cx="6354452" cy="1752600"/>
          </a:xfrm>
          <a:prstGeom prst="downArrowCallou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en-MY" sz="240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Rasulullah</a:t>
            </a:r>
            <a:r>
              <a:rPr lang="en-MY"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SAW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menyatakan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bahawa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setiap</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ubatnya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84202"/>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343400"/>
            <a:ext cx="9144000" cy="1569660"/>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Setiap</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ubatnya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apabila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ubat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serasi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digunakan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menyembuhkan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sesuatu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izin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Azza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(HR. Muslim)</a:t>
            </a:r>
            <a:endPar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518846"/>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لِكُلِّ دَاءٍ دَوَاءٌ فَإِذَا أُصِيبَ دَوَاءُ الدَّاءِ بَرَأَ بِإِذْنِ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عَزَّ وَجَلَّ</a:t>
            </a:r>
            <a:r>
              <a:rPr lang="en-US" sz="32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مسلم</a:t>
            </a:r>
            <a:r>
              <a:rPr lang="en-US" sz="32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79275" y="152400"/>
            <a:ext cx="7391400"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MY"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Kaedah</a:t>
            </a:r>
            <a:r>
              <a:rPr lang="en-MY"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rawatan</a:t>
            </a:r>
            <a:r>
              <a:rPr lang="en-MY"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semakin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berkembang</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pesat</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seiring</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dengan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kemunculan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penyakit</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berjangkit</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yang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semakin</a:t>
            </a:r>
            <a:r>
              <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membimbangkan</a:t>
            </a:r>
            <a:endParaRPr kumimoji="0" lang="en-MY" sz="24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Rectangle 3"/>
          <p:cNvSpPr/>
          <p:nvPr/>
        </p:nvSpPr>
        <p:spPr>
          <a:xfrm>
            <a:off x="838200" y="1752600"/>
            <a:ext cx="7543799" cy="1097632"/>
          </a:xfrm>
          <a:prstGeom prst="rect">
            <a:avLst/>
          </a:prstGeom>
          <a:solidFill>
            <a:srgbClr val="002060"/>
          </a:solidFill>
          <a:ln w="25400" cap="flat" cmpd="sng" algn="ctr">
            <a:solidFill>
              <a:sysClr val="window" lastClr="FFFFFF">
                <a:hueOff val="0"/>
                <a:satOff val="0"/>
                <a:lumOff val="0"/>
                <a:alphaOff val="0"/>
              </a:sysClr>
            </a:solidFill>
            <a:prstDash val="solid"/>
          </a:ln>
          <a:effectLst/>
        </p:spPr>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Muncul</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pelbagai</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kaedah</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pencegahan</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bagi</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mengekalkan</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kesihatan</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masyarakat</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685800" y="3161828"/>
            <a:ext cx="4572000" cy="1296144"/>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38100" cap="flat" cmpd="sng" algn="ctr">
            <a:solidFill>
              <a:srgbClr val="0070C0"/>
            </a:solidFill>
            <a:prstDash val="solid"/>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fi-FI" sz="2400" kern="0" dirty="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Di Malaysia kaedah pencegahan penyakit dilaksanakan melalui </a:t>
            </a:r>
            <a:r>
              <a:rPr lang="fi-FI" sz="2400"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pelalian</a:t>
            </a:r>
            <a:endParaRPr kumimoji="0" lang="en-MY" sz="2400" b="0" i="0" u="none" strike="noStrike" kern="0" cap="none" spc="0" normalizeH="0" baseline="0" noProof="0" dirty="0">
              <a:ln w="3175" cmpd="sng">
                <a:solidFill>
                  <a:srgbClr val="0070C0"/>
                </a:solidFill>
                <a:prstDash val="solid"/>
              </a:ln>
              <a:solidFill>
                <a:srgbClr val="0070C0"/>
              </a:solidFill>
              <a:effectLst>
                <a:outerShdw blurRad="63500" dir="3600000" algn="tl" rotWithShape="0">
                  <a:srgbClr val="000000">
                    <a:alpha val="70000"/>
                  </a:srgbClr>
                </a:outerShdw>
              </a:effectLst>
              <a:uLnTx/>
              <a:uFillTx/>
              <a:latin typeface="Arial"/>
            </a:endParaRPr>
          </a:p>
        </p:txBody>
      </p:sp>
      <p:sp>
        <p:nvSpPr>
          <p:cNvPr id="6" name="Freeform 5"/>
          <p:cNvSpPr/>
          <p:nvPr/>
        </p:nvSpPr>
        <p:spPr>
          <a:xfrm>
            <a:off x="5679875" y="3153816"/>
            <a:ext cx="2702124" cy="1296144"/>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57150" cap="flat" cmpd="sng" algn="ctr">
            <a:solidFill>
              <a:srgbClr val="0070C0"/>
            </a:solidFill>
            <a:prstDash val="sysDash"/>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800" kern="0" dirty="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a:t>
            </a:r>
            <a:r>
              <a:rPr lang="en-US" sz="28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imunisasi</a:t>
            </a:r>
            <a:r>
              <a:rPr lang="en-US" sz="2800"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 / </a:t>
            </a:r>
            <a:r>
              <a:rPr lang="en-US" sz="28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vaksinasi</a:t>
            </a:r>
            <a:r>
              <a:rPr lang="en-US" sz="2800" kern="0" dirty="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a:t>
            </a:r>
          </a:p>
        </p:txBody>
      </p:sp>
      <p:sp>
        <p:nvSpPr>
          <p:cNvPr id="7" name="Rectangle 6"/>
          <p:cNvSpPr/>
          <p:nvPr/>
        </p:nvSpPr>
        <p:spPr>
          <a:xfrm>
            <a:off x="1262035" y="4782988"/>
            <a:ext cx="6599890" cy="1313012"/>
          </a:xfrm>
          <a:prstGeom prst="rect">
            <a:avLst/>
          </a:prstGeom>
          <a:solidFill>
            <a:sysClr val="window" lastClr="FFFFFF"/>
          </a:solidFill>
          <a:ln w="38100" cap="flat" cmpd="sng" algn="ctr">
            <a:solidFill>
              <a:srgbClr val="C00000"/>
            </a:solidFill>
            <a:prstDash val="sysDash"/>
          </a:ln>
          <a:effectLst/>
        </p:spPr>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Ia bertujuan bagi mengekang masyarakat daripada terdedah kepada penyakit-penyakit berbahaya yang mengancam nyawa</a:t>
            </a:r>
            <a:endParaRPr kumimoji="0" lang="en-MY" sz="2400" b="0" i="0" u="none" strike="noStrike" kern="0" cap="none" spc="0" normalizeH="0" baseline="0" noProof="0" dirty="0">
              <a:ln w="3175" cmpd="sng">
                <a:solidFill>
                  <a:srgbClr val="C00000"/>
                </a:solidFill>
                <a:prstDash val="solid"/>
              </a:ln>
              <a:solidFill>
                <a:srgbClr val="C00000"/>
              </a:solidFill>
              <a:effectLst>
                <a:outerShdw blurRad="63500" dir="3600000" algn="tl" rotWithShape="0">
                  <a:srgbClr val="000000">
                    <a:alpha val="70000"/>
                  </a:srgbClr>
                </a:outerShdw>
              </a:effectLst>
              <a:uLnTx/>
              <a:uFillTx/>
              <a:latin typeface="Arial"/>
            </a:endParaRPr>
          </a:p>
        </p:txBody>
      </p:sp>
      <p:sp>
        <p:nvSpPr>
          <p:cNvPr id="8" name="Freeform 7"/>
          <p:cNvSpPr/>
          <p:nvPr/>
        </p:nvSpPr>
        <p:spPr>
          <a:xfrm>
            <a:off x="5029200" y="3265685"/>
            <a:ext cx="955475" cy="1087438"/>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ysClr val="window" lastClr="FFFFFF"/>
            </a:solidFill>
          </a:ln>
          <a:effectLst/>
        </p:spPr>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1434540"/>
            <a:ext cx="7848600" cy="11562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Adakah</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kaedah</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perubatan</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atau</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pencegahan</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dilaksanakan</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sehingga</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kini</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betul-betul</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mengikut</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kehendak</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Syarak</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atau</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sebaliknya</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mn-cs"/>
            </a:endParaRPr>
          </a:p>
        </p:txBody>
      </p:sp>
      <p:sp>
        <p:nvSpPr>
          <p:cNvPr id="4" name="Rectangle 3"/>
          <p:cNvSpPr/>
          <p:nvPr/>
        </p:nvSpPr>
        <p:spPr>
          <a:xfrm>
            <a:off x="899592" y="2800350"/>
            <a:ext cx="7272808" cy="1375048"/>
          </a:xfrm>
          <a:prstGeom prst="rect">
            <a:avLst/>
          </a:prstGeom>
          <a:solidFill>
            <a:sysClr val="window" lastClr="FFFFFF"/>
          </a:solidFill>
          <a:ln w="28575" cap="flat" cmpd="sng" algn="ctr">
            <a:solidFill>
              <a:srgbClr val="7030A0"/>
            </a:solidFill>
            <a:prstDash val="solid"/>
          </a:ln>
          <a:effectLst/>
        </p:spPr>
        <p:txBody>
          <a:bodyPr lIns="148064" tIns="148064" rIns="148064" bIns="148064" spcCol="1270" anchor="ctr"/>
          <a:lstStyle/>
          <a:p>
            <a:pPr lvl="0" algn="ctr" defTabSz="1155700">
              <a:lnSpc>
                <a:spcPct val="90000"/>
              </a:lnSpc>
              <a:spcAft>
                <a:spcPct val="35000"/>
              </a:spcAft>
              <a:defRPr/>
            </a:pPr>
            <a:r>
              <a:rPr lang="en-GB" sz="2400" ker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Kebimbangan ini berlaku ekoran daripada berita-berita dan khabar angin yang tersebar luas di media baharu </a:t>
            </a:r>
            <a:endParaRPr lang="ms-MY" sz="2400" kern="0" dirty="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endParaRPr>
          </a:p>
        </p:txBody>
      </p:sp>
      <p:sp>
        <p:nvSpPr>
          <p:cNvPr id="5" name="Rectangle 4"/>
          <p:cNvSpPr/>
          <p:nvPr/>
        </p:nvSpPr>
        <p:spPr>
          <a:xfrm>
            <a:off x="971600" y="4953000"/>
            <a:ext cx="7272808" cy="1371600"/>
          </a:xfrm>
          <a:prstGeom prst="rect">
            <a:avLst/>
          </a:prstGeom>
          <a:solidFill>
            <a:srgbClr val="002060"/>
          </a:soli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Mengatakan bahawa </a:t>
            </a:r>
            <a:r>
              <a:rPr lang="nn-NO"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vaksin ini mengandungi bahan-bahan haram </a:t>
            </a: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 membahayakan </a:t>
            </a:r>
            <a:r>
              <a:rPr lang="nn-NO"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yang </a:t>
            </a: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boleh </a:t>
            </a:r>
            <a:r>
              <a:rPr lang="nn-NO"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mengancam </a:t>
            </a: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kesihatan / nyawa</a:t>
            </a:r>
            <a:endParaRPr lang="ms-MY"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 name="Down Arrow 5"/>
          <p:cNvSpPr/>
          <p:nvPr/>
        </p:nvSpPr>
        <p:spPr>
          <a:xfrm>
            <a:off x="3959225" y="4010000"/>
            <a:ext cx="1296988" cy="1095400"/>
          </a:xfrm>
          <a:prstGeom prst="downArrow">
            <a:avLst/>
          </a:prstGeom>
          <a:solidFill>
            <a:sysClr val="window" lastClr="FFFFFF"/>
          </a:solidFill>
          <a:ln w="28575" cap="flat" cmpd="sng" algn="ctr">
            <a:solidFill>
              <a:srgbClr val="00206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ctangle 6"/>
          <p:cNvSpPr/>
          <p:nvPr/>
        </p:nvSpPr>
        <p:spPr>
          <a:xfrm>
            <a:off x="533400" y="76200"/>
            <a:ext cx="8077200"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Terdapat</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segelintir</a:t>
            </a:r>
            <a:r>
              <a:rPr lang="en-GB" sz="28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masyarakat</a:t>
            </a:r>
            <a:r>
              <a:rPr lang="en-GB" sz="28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yang </a:t>
            </a:r>
            <a:r>
              <a:rPr lang="en-GB" sz="28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mempersoalkan</a:t>
            </a:r>
            <a:r>
              <a:rPr lang="en-GB" sz="28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endParaRPr kumimoji="0" lang="en-MY" sz="28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76200"/>
            <a:ext cx="8077200"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Imunisasi</a:t>
            </a:r>
            <a:r>
              <a:rPr lang="en-GB"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atau</a:t>
            </a:r>
            <a:r>
              <a:rPr lang="en-GB"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suntikan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vaksin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pelalian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adalah</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bertujuan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untuk</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menguatkan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antibodi</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atau</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daya</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tahan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badan</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manusia</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terhadap</a:t>
            </a:r>
            <a:r>
              <a:rPr lang="en-GB"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400" kern="0" dirty="0" err="1">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penyakit</a:t>
            </a:r>
            <a:endParaRPr kumimoji="0" lang="en-MY" sz="24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Rectangle 3"/>
          <p:cNvSpPr/>
          <p:nvPr/>
        </p:nvSpPr>
        <p:spPr>
          <a:xfrm>
            <a:off x="457200" y="1752600"/>
            <a:ext cx="7582037" cy="1323325"/>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38100"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lIns="152235" tIns="152235" rIns="1668724"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Ia</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dapat</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melindungi</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diri</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daripada</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dijangkiti</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oleh</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kuman</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penyakit</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cegahan</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vaksin</a:t>
            </a:r>
            <a:r>
              <a:rPr lang="en-GB" sz="240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endParaRPr kumimoji="0" lang="en-MY" sz="2400" b="0" i="0" u="none" strike="noStrike" kern="1200" cap="none" spc="0" normalizeH="0" baseline="0" noProof="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uLnTx/>
              <a:uFillTx/>
              <a:latin typeface="Arial"/>
            </a:endParaRPr>
          </a:p>
        </p:txBody>
      </p:sp>
      <p:sp>
        <p:nvSpPr>
          <p:cNvPr id="5" name="Freeform 4"/>
          <p:cNvSpPr/>
          <p:nvPr/>
        </p:nvSpPr>
        <p:spPr>
          <a:xfrm>
            <a:off x="745234" y="4793581"/>
            <a:ext cx="7848872" cy="1174372"/>
          </a:xfrm>
          <a:custGeom>
            <a:avLst/>
            <a:gdLst>
              <a:gd name="connsiteX0" fmla="*/ 0 w 6732748"/>
              <a:gd name="connsiteY0" fmla="*/ 155537 h 1555372"/>
              <a:gd name="connsiteX1" fmla="*/ 155537 w 6732748"/>
              <a:gd name="connsiteY1" fmla="*/ 0 h 1555372"/>
              <a:gd name="connsiteX2" fmla="*/ 6577211 w 6732748"/>
              <a:gd name="connsiteY2" fmla="*/ 0 h 1555372"/>
              <a:gd name="connsiteX3" fmla="*/ 6732748 w 6732748"/>
              <a:gd name="connsiteY3" fmla="*/ 155537 h 1555372"/>
              <a:gd name="connsiteX4" fmla="*/ 6732748 w 6732748"/>
              <a:gd name="connsiteY4" fmla="*/ 1399835 h 1555372"/>
              <a:gd name="connsiteX5" fmla="*/ 6577211 w 6732748"/>
              <a:gd name="connsiteY5" fmla="*/ 1555372 h 1555372"/>
              <a:gd name="connsiteX6" fmla="*/ 155537 w 6732748"/>
              <a:gd name="connsiteY6" fmla="*/ 1555372 h 1555372"/>
              <a:gd name="connsiteX7" fmla="*/ 0 w 6732748"/>
              <a:gd name="connsiteY7" fmla="*/ 1399835 h 1555372"/>
              <a:gd name="connsiteX8" fmla="*/ 0 w 6732748"/>
              <a:gd name="connsiteY8" fmla="*/ 1555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2748" h="1555372">
                <a:moveTo>
                  <a:pt x="0" y="155537"/>
                </a:moveTo>
                <a:cubicBezTo>
                  <a:pt x="0" y="69636"/>
                  <a:pt x="69636" y="0"/>
                  <a:pt x="155537" y="0"/>
                </a:cubicBezTo>
                <a:lnTo>
                  <a:pt x="6577211" y="0"/>
                </a:lnTo>
                <a:cubicBezTo>
                  <a:pt x="6663112" y="0"/>
                  <a:pt x="6732748" y="69636"/>
                  <a:pt x="6732748" y="155537"/>
                </a:cubicBezTo>
                <a:lnTo>
                  <a:pt x="6732748" y="1399835"/>
                </a:lnTo>
                <a:cubicBezTo>
                  <a:pt x="6732748" y="1485736"/>
                  <a:pt x="6663112" y="1555372"/>
                  <a:pt x="6577211" y="1555372"/>
                </a:cubicBezTo>
                <a:lnTo>
                  <a:pt x="155537" y="1555372"/>
                </a:lnTo>
                <a:cubicBezTo>
                  <a:pt x="69636" y="1555372"/>
                  <a:pt x="0" y="1485736"/>
                  <a:pt x="0" y="1399835"/>
                </a:cubicBezTo>
                <a:lnTo>
                  <a:pt x="0" y="155537"/>
                </a:lnTo>
                <a:close/>
              </a:path>
            </a:pathLst>
          </a:custGeom>
          <a:ln/>
        </p:spPr>
        <p:style>
          <a:lnRef idx="1">
            <a:schemeClr val="accent4"/>
          </a:lnRef>
          <a:fillRef idx="2">
            <a:schemeClr val="accent4"/>
          </a:fillRef>
          <a:effectRef idx="1">
            <a:schemeClr val="accent4"/>
          </a:effectRef>
          <a:fontRef idx="minor">
            <a:schemeClr val="dk1"/>
          </a:fontRef>
        </p:style>
        <p:txBody>
          <a:bodyPr lIns="288000" tIns="152235" rIns="1476000"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Seperti</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campak</a:t>
            </a:r>
            <a:r>
              <a:rPr lang="en-GB" sz="240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tibi</a:t>
            </a:r>
            <a:r>
              <a:rPr lang="en-GB" sz="240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batuk</a:t>
            </a:r>
            <a:r>
              <a:rPr lang="en-GB" sz="240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kokol</a:t>
            </a:r>
            <a:r>
              <a:rPr lang="en-GB" sz="240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polio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dan</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lain-lain</a:t>
            </a:r>
            <a:endParaRPr kumimoji="0" lang="en-MY" sz="2400" b="0" i="0" u="none" strike="noStrike" kern="1200" cap="none" spc="0" normalizeH="0" baseline="0" noProof="0" dirty="0">
              <a:ln w="3175" cmpd="sng">
                <a:solidFill>
                  <a:srgbClr val="FFC000"/>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ndParaRPr>
          </a:p>
        </p:txBody>
      </p:sp>
      <p:sp>
        <p:nvSpPr>
          <p:cNvPr id="6" name="Freeform 5"/>
          <p:cNvSpPr/>
          <p:nvPr/>
        </p:nvSpPr>
        <p:spPr>
          <a:xfrm>
            <a:off x="6875042" y="2759845"/>
            <a:ext cx="1357535" cy="2264161"/>
          </a:xfrm>
          <a:custGeom>
            <a:avLst/>
            <a:gdLst>
              <a:gd name="connsiteX0" fmla="*/ 0 w 1010992"/>
              <a:gd name="connsiteY0" fmla="*/ 556046 h 1010992"/>
              <a:gd name="connsiteX1" fmla="*/ 227473 w 1010992"/>
              <a:gd name="connsiteY1" fmla="*/ 556046 h 1010992"/>
              <a:gd name="connsiteX2" fmla="*/ 227473 w 1010992"/>
              <a:gd name="connsiteY2" fmla="*/ 0 h 1010992"/>
              <a:gd name="connsiteX3" fmla="*/ 783519 w 1010992"/>
              <a:gd name="connsiteY3" fmla="*/ 0 h 1010992"/>
              <a:gd name="connsiteX4" fmla="*/ 783519 w 1010992"/>
              <a:gd name="connsiteY4" fmla="*/ 556046 h 1010992"/>
              <a:gd name="connsiteX5" fmla="*/ 1010992 w 1010992"/>
              <a:gd name="connsiteY5" fmla="*/ 556046 h 1010992"/>
              <a:gd name="connsiteX6" fmla="*/ 505496 w 1010992"/>
              <a:gd name="connsiteY6" fmla="*/ 1010992 h 1010992"/>
              <a:gd name="connsiteX7" fmla="*/ 0 w 1010992"/>
              <a:gd name="connsiteY7" fmla="*/ 556046 h 10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992" h="1010992">
                <a:moveTo>
                  <a:pt x="0" y="556046"/>
                </a:moveTo>
                <a:lnTo>
                  <a:pt x="227473" y="556046"/>
                </a:lnTo>
                <a:lnTo>
                  <a:pt x="227473" y="0"/>
                </a:lnTo>
                <a:lnTo>
                  <a:pt x="783519" y="0"/>
                </a:lnTo>
                <a:lnTo>
                  <a:pt x="783519" y="556046"/>
                </a:lnTo>
                <a:lnTo>
                  <a:pt x="1010992" y="556046"/>
                </a:lnTo>
                <a:lnTo>
                  <a:pt x="505496" y="1010992"/>
                </a:lnTo>
                <a:lnTo>
                  <a:pt x="0" y="556046"/>
                </a:lnTo>
                <a:close/>
              </a:path>
            </a:pathLst>
          </a:custGeom>
          <a:solidFill>
            <a:sysClr val="window" lastClr="FFFFFF"/>
          </a:solidFill>
          <a:ln w="25400" cap="flat" cmpd="sng" algn="ctr">
            <a:solidFill>
              <a:srgbClr val="C00000"/>
            </a:solidFill>
            <a:prstDash val="solid"/>
          </a:ln>
          <a:effectLst>
            <a:reflection blurRad="6350" stA="52000" endA="300" endPos="35000" dir="5400000" sy="-100000" algn="bl" rotWithShape="0"/>
          </a:effectLst>
        </p:spPr>
        <p:txBody>
          <a:bodyPr lIns="273193" rIns="273193" bIns="295941"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1600200" fontAlgn="auto">
              <a:lnSpc>
                <a:spcPct val="90000"/>
              </a:lnSpc>
              <a:spcAft>
                <a:spcPct val="35000"/>
              </a:spcAft>
              <a:defRPr/>
            </a:pPr>
            <a:endParaRPr lang="en-MY" sz="360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mn-cs"/>
            </a:endParaRPr>
          </a:p>
        </p:txBody>
      </p:sp>
      <p:sp>
        <p:nvSpPr>
          <p:cNvPr id="7" name="Rectangle 6"/>
          <p:cNvSpPr/>
          <p:nvPr/>
        </p:nvSpPr>
        <p:spPr>
          <a:xfrm>
            <a:off x="647838" y="3232344"/>
            <a:ext cx="6227204" cy="1446550"/>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fontAlgn="auto">
              <a:spcBef>
                <a:spcPts val="0"/>
              </a:spcBef>
              <a:spcAft>
                <a:spcPts val="0"/>
              </a:spcAft>
              <a:defRPr/>
            </a:pPr>
            <a:endParaRPr lang="en-GB" sz="8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lvl="0" algn="ctr" fontAlgn="auto">
              <a:spcBef>
                <a:spcPts val="0"/>
              </a:spcBef>
              <a:spcAft>
                <a:spcPts val="0"/>
              </a:spcAft>
              <a:defRPr/>
            </a:pP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Mengelakkan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diri</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daripada</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mendapat</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teruk</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komplikasi</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dari</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GB"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tersebut</a:t>
            </a:r>
            <a:endPar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lvl="0" algn="ctr" fontAlgn="auto">
              <a:spcBef>
                <a:spcPts val="0"/>
              </a:spcBef>
              <a:spcAft>
                <a:spcPts val="0"/>
              </a:spcAft>
              <a:defRPr/>
            </a:pPr>
            <a:endParaRPr kumimoji="0" lang="en-MY" sz="800" b="0" i="0" u="none" strike="noStrike" kern="0" cap="none" spc="0" normalizeH="0" baseline="0" noProof="0" dirty="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Arial"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4837387" y="1143000"/>
            <a:ext cx="4035972" cy="2209800"/>
          </a:xfrm>
          <a:prstGeom prst="round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2004" rIns="0" bIns="32004" numCol="1" spcCol="1270" anchor="ctr" anchorCtr="0">
            <a:noAutofit/>
          </a:bodyPr>
          <a:lstStyle/>
          <a:p>
            <a:pPr lvl="0" algn="ctr" defTabSz="1066800">
              <a:lnSpc>
                <a:spcPct val="90000"/>
              </a:lnSpc>
              <a:spcBef>
                <a:spcPct val="0"/>
              </a:spcBef>
              <a:spcAft>
                <a:spcPct val="35000"/>
              </a:spcAft>
            </a:pPr>
            <a:r>
              <a:rPr lang="sv-SE" sz="2300" dirty="0" smtClean="0">
                <a:ln w="3175" cmpd="sng">
                  <a:solidFill>
                    <a:srgbClr val="00349E">
                      <a:lumMod val="50000"/>
                    </a:srgbClr>
                  </a:solidFill>
                  <a:prstDash val="solid"/>
                </a:ln>
                <a:solidFill>
                  <a:srgbClr val="002060"/>
                </a:solidFill>
                <a:effectLst>
                  <a:outerShdw blurRad="63500" dir="3600000" algn="tl" rotWithShape="0">
                    <a:srgbClr val="000000">
                      <a:alpha val="70000"/>
                    </a:srgbClr>
                  </a:outerShdw>
                </a:effectLst>
                <a:latin typeface="Arial"/>
              </a:rPr>
              <a:t>Zaman pemerintahan </a:t>
            </a:r>
            <a:r>
              <a:rPr lang="sv-SE" sz="2300" dirty="0">
                <a:ln w="3175" cmpd="sng">
                  <a:solidFill>
                    <a:srgbClr val="00349E">
                      <a:lumMod val="50000"/>
                    </a:srgbClr>
                  </a:solidFill>
                  <a:prstDash val="solid"/>
                </a:ln>
                <a:solidFill>
                  <a:srgbClr val="002060"/>
                </a:solidFill>
                <a:effectLst>
                  <a:outerShdw blurRad="63500" dir="3600000" algn="tl" rotWithShape="0">
                    <a:srgbClr val="000000">
                      <a:alpha val="70000"/>
                    </a:srgbClr>
                  </a:outerShdw>
                </a:effectLst>
                <a:latin typeface="Arial"/>
              </a:rPr>
              <a:t>Kerajaan Uthmaniyah di Turki pada abad ke-17</a:t>
            </a:r>
          </a:p>
        </p:txBody>
      </p:sp>
      <p:sp>
        <p:nvSpPr>
          <p:cNvPr id="4" name="Pentagon 3"/>
          <p:cNvSpPr/>
          <p:nvPr/>
        </p:nvSpPr>
        <p:spPr>
          <a:xfrm>
            <a:off x="415159" y="1143000"/>
            <a:ext cx="4876799" cy="2209800"/>
          </a:xfrm>
          <a:prstGeom prst="homePlate">
            <a:avLst/>
          </a:prstGeom>
          <a:gradFill rotWithShape="1">
            <a:gsLst>
              <a:gs pos="0">
                <a:srgbClr val="00349E">
                  <a:shade val="51000"/>
                  <a:satMod val="130000"/>
                </a:srgbClr>
              </a:gs>
              <a:gs pos="80000">
                <a:srgbClr val="00349E">
                  <a:shade val="93000"/>
                  <a:satMod val="130000"/>
                </a:srgbClr>
              </a:gs>
              <a:gs pos="100000">
                <a:srgbClr val="00349E">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spcFirstLastPara="0" vert="horz" wrap="square" lIns="72000" tIns="32004" rIns="72000" bIns="32004" numCol="1" spcCol="1270" anchor="ctr" anchorCtr="0">
            <a:noAutofit/>
          </a:bodyPr>
          <a:lstStyle/>
          <a:p>
            <a:pPr lvl="0" algn="ctr" defTabSz="1066800">
              <a:lnSpc>
                <a:spcPct val="90000"/>
              </a:lnSpc>
              <a:spcBef>
                <a:spcPct val="0"/>
              </a:spcBef>
              <a:spcAft>
                <a:spcPct val="35000"/>
              </a:spcAft>
            </a:pPr>
            <a:r>
              <a:rPr lang="sv-SE" sz="24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Sejarah telah membuktikan bahawa dunia Islam telah menggunakan vaksin untuk mencegah </a:t>
            </a:r>
            <a:r>
              <a:rPr lang="sv-SE"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5" name="Freeform 8"/>
          <p:cNvSpPr/>
          <p:nvPr/>
        </p:nvSpPr>
        <p:spPr>
          <a:xfrm>
            <a:off x="381000" y="4267200"/>
            <a:ext cx="8492359" cy="1600200"/>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spcFirstLastPara="0" vert="horz" wrap="square" lIns="160978" tIns="160978" rIns="160978" bIns="160978" numCol="1" spcCol="1270" anchor="ctr" anchorCtr="0">
            <a:noAutofit/>
          </a:bodyPr>
          <a:lstStyle/>
          <a:p>
            <a:pPr lvl="0" algn="ctr" defTabSz="1244600">
              <a:lnSpc>
                <a:spcPct val="90000"/>
              </a:lnSpc>
              <a:spcBef>
                <a:spcPct val="0"/>
              </a:spcBef>
              <a:spcAft>
                <a:spcPct val="35000"/>
              </a:spcAft>
            </a:pP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Ia</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kemudian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telah</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dikaji</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diperhalusi</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bagi</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mengeluarkan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vaksin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yang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lebih</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selamat</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mempunyai</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keberkesanan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yang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tinggi</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dengan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kesan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sampingan</a:t>
            </a:r>
            <a:r>
              <a:rPr lang="en-US" sz="24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yang </a:t>
            </a:r>
            <a:r>
              <a:rPr lang="en-US" sz="2400" dirty="0" err="1">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rendah</a:t>
            </a:r>
            <a:endParaRPr lang="en-MY" sz="2400" kern="12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endParaRPr>
          </a:p>
        </p:txBody>
      </p:sp>
      <p:sp>
        <p:nvSpPr>
          <p:cNvPr id="2" name="Rectangle 1"/>
          <p:cNvSpPr/>
          <p:nvPr/>
        </p:nvSpPr>
        <p:spPr>
          <a:xfrm>
            <a:off x="2133600" y="228600"/>
            <a:ext cx="4836581" cy="553998"/>
          </a:xfrm>
          <a:prstGeom prst="rect">
            <a:avLst/>
          </a:prstGeom>
        </p:spPr>
        <p:txBody>
          <a:bodyPr wrap="none">
            <a:spAutoFit/>
          </a:bodyPr>
          <a:lstStyle/>
          <a:p>
            <a:pPr lvl="0" algn="ctr">
              <a:defRPr/>
            </a:pP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Sejarah</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Pengunaan</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Vaksin</a:t>
            </a:r>
            <a:endParaRPr lang="en-MY" sz="30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76200"/>
            <a:ext cx="8077200"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Para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ulama</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Islam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bersetuju</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bahawa</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suntikan</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vaksin</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adalah</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diharuskan</a:t>
            </a:r>
            <a:endParaRPr kumimoji="0" lang="en-MY" sz="28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Rectangle 3"/>
          <p:cNvSpPr/>
          <p:nvPr/>
        </p:nvSpPr>
        <p:spPr>
          <a:xfrm>
            <a:off x="832746" y="1585284"/>
            <a:ext cx="7695712" cy="1327218"/>
          </a:xfrm>
          <a:prstGeom prst="rect">
            <a:avLst/>
          </a:prstGeom>
          <a:solidFill>
            <a:sysClr val="window" lastClr="FFFFFF"/>
          </a:solidFill>
          <a:ln w="38100" cap="flat" cmpd="sng" algn="ctr">
            <a:solidFill>
              <a:srgbClr val="C00000"/>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sv-SE" sz="2400" kern="0">
                <a:ln>
                  <a:solidFill>
                    <a:prstClr val="black"/>
                  </a:solidFill>
                </a:ln>
                <a:solidFill>
                  <a:prstClr val="black"/>
                </a:solidFill>
                <a:effectLst>
                  <a:glow rad="63500">
                    <a:srgbClr val="F79646">
                      <a:satMod val="175000"/>
                      <a:alpha val="40000"/>
                    </a:srgbClr>
                  </a:glow>
                </a:effectLst>
                <a:latin typeface="Arial"/>
              </a:rPr>
              <a:t>Namun, jika vaksin tersebut dibuktikan secara perubatan boleh menyebabkan kemudaratan kepada tubuh badan</a:t>
            </a:r>
            <a:endParaRPr kumimoji="0" lang="en-MY" sz="2400" b="0" i="0" u="none" strike="noStrike" kern="0" cap="none" spc="0" normalizeH="0" baseline="0" noProof="0" smtClean="0">
              <a:ln>
                <a:solidFill>
                  <a:prstClr val="black"/>
                </a:solidFill>
              </a:ln>
              <a:solidFill>
                <a:prstClr val="black"/>
              </a:solidFill>
              <a:effectLst>
                <a:glow rad="63500">
                  <a:srgbClr val="F79646">
                    <a:satMod val="175000"/>
                    <a:alpha val="40000"/>
                  </a:srgbClr>
                </a:glow>
              </a:effectLst>
              <a:uLnTx/>
              <a:uFillTx/>
              <a:latin typeface="Arial"/>
            </a:endParaRPr>
          </a:p>
        </p:txBody>
      </p:sp>
      <p:sp>
        <p:nvSpPr>
          <p:cNvPr id="5" name="Freeform 4"/>
          <p:cNvSpPr/>
          <p:nvPr/>
        </p:nvSpPr>
        <p:spPr>
          <a:xfrm>
            <a:off x="832746" y="3177844"/>
            <a:ext cx="7695712" cy="1249396"/>
          </a:xfrm>
          <a:custGeom>
            <a:avLst/>
            <a:gdLst>
              <a:gd name="connsiteX0" fmla="*/ 0 w 8707806"/>
              <a:gd name="connsiteY0" fmla="*/ 221207 h 1327218"/>
              <a:gd name="connsiteX1" fmla="*/ 221207 w 8707806"/>
              <a:gd name="connsiteY1" fmla="*/ 0 h 1327218"/>
              <a:gd name="connsiteX2" fmla="*/ 8486599 w 8707806"/>
              <a:gd name="connsiteY2" fmla="*/ 0 h 1327218"/>
              <a:gd name="connsiteX3" fmla="*/ 8707806 w 8707806"/>
              <a:gd name="connsiteY3" fmla="*/ 221207 h 1327218"/>
              <a:gd name="connsiteX4" fmla="*/ 8707806 w 8707806"/>
              <a:gd name="connsiteY4" fmla="*/ 1106011 h 1327218"/>
              <a:gd name="connsiteX5" fmla="*/ 8486599 w 8707806"/>
              <a:gd name="connsiteY5" fmla="*/ 1327218 h 1327218"/>
              <a:gd name="connsiteX6" fmla="*/ 221207 w 8707806"/>
              <a:gd name="connsiteY6" fmla="*/ 1327218 h 1327218"/>
              <a:gd name="connsiteX7" fmla="*/ 0 w 8707806"/>
              <a:gd name="connsiteY7" fmla="*/ 1106011 h 1327218"/>
              <a:gd name="connsiteX8" fmla="*/ 0 w 8707806"/>
              <a:gd name="connsiteY8" fmla="*/ 221207 h 13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7806" h="1327218">
                <a:moveTo>
                  <a:pt x="0" y="221207"/>
                </a:moveTo>
                <a:cubicBezTo>
                  <a:pt x="0" y="99038"/>
                  <a:pt x="99038" y="0"/>
                  <a:pt x="221207" y="0"/>
                </a:cubicBezTo>
                <a:lnTo>
                  <a:pt x="8486599" y="0"/>
                </a:lnTo>
                <a:cubicBezTo>
                  <a:pt x="8608768" y="0"/>
                  <a:pt x="8707806" y="99038"/>
                  <a:pt x="8707806" y="221207"/>
                </a:cubicBezTo>
                <a:lnTo>
                  <a:pt x="8707806" y="1106011"/>
                </a:lnTo>
                <a:cubicBezTo>
                  <a:pt x="8707806" y="1228180"/>
                  <a:pt x="8608768" y="1327218"/>
                  <a:pt x="8486599" y="1327218"/>
                </a:cubicBezTo>
                <a:lnTo>
                  <a:pt x="221207" y="1327218"/>
                </a:lnTo>
                <a:cubicBezTo>
                  <a:pt x="99038" y="1327218"/>
                  <a:pt x="0" y="1228180"/>
                  <a:pt x="0" y="1106011"/>
                </a:cubicBezTo>
                <a:lnTo>
                  <a:pt x="0" y="221207"/>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8100" cap="flat" cmpd="sng" algn="ctr">
            <a:solidFill>
              <a:sysClr val="windowText" lastClr="000000"/>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ms-MY" sz="2400" kern="0" dirty="0" smtClean="0">
                <a:ln>
                  <a:solidFill>
                    <a:prstClr val="black"/>
                  </a:solidFill>
                </a:ln>
                <a:solidFill>
                  <a:prstClr val="black"/>
                </a:solidFill>
                <a:effectLst>
                  <a:glow rad="215900">
                    <a:prstClr val="white"/>
                  </a:glow>
                </a:effectLst>
                <a:latin typeface="Arial"/>
              </a:rPr>
              <a:t>Atau kesan </a:t>
            </a:r>
            <a:r>
              <a:rPr lang="ms-MY" sz="2400" kern="0" dirty="0">
                <a:ln>
                  <a:solidFill>
                    <a:prstClr val="black"/>
                  </a:solidFill>
                </a:ln>
                <a:solidFill>
                  <a:prstClr val="black"/>
                </a:solidFill>
                <a:effectLst>
                  <a:glow rad="215900">
                    <a:prstClr val="white"/>
                  </a:glow>
                </a:effectLst>
                <a:latin typeface="Arial"/>
              </a:rPr>
              <a:t>buruk vaksin tersebut melebihi kebaikan yang diberi oleh vaksin bagi melindungi manusia dari mendapat </a:t>
            </a:r>
            <a:r>
              <a:rPr lang="ms-MY" sz="2400" kern="0" dirty="0" smtClean="0">
                <a:ln>
                  <a:solidFill>
                    <a:prstClr val="black"/>
                  </a:solidFill>
                </a:ln>
                <a:solidFill>
                  <a:prstClr val="black"/>
                </a:solidFill>
                <a:effectLst>
                  <a:glow rad="215900">
                    <a:prstClr val="white"/>
                  </a:glow>
                </a:effectLst>
                <a:latin typeface="Arial"/>
              </a:rPr>
              <a:t>penyakit </a:t>
            </a:r>
            <a:endParaRPr kumimoji="0" lang="en-MY" sz="2400" b="0" i="0" u="none" strike="noStrike" kern="0" cap="none" spc="0" normalizeH="0" baseline="0" noProof="0" dirty="0" smtClean="0">
              <a:ln>
                <a:solidFill>
                  <a:prstClr val="black"/>
                </a:solidFill>
              </a:ln>
              <a:solidFill>
                <a:prstClr val="black"/>
              </a:solidFill>
              <a:effectLst>
                <a:glow rad="215900">
                  <a:prstClr val="white"/>
                </a:glow>
              </a:effectLst>
              <a:uLnTx/>
              <a:uFillTx/>
              <a:latin typeface="Arial"/>
            </a:endParaRPr>
          </a:p>
        </p:txBody>
      </p:sp>
      <p:sp>
        <p:nvSpPr>
          <p:cNvPr id="6" name="Flowchart: Document 5"/>
          <p:cNvSpPr/>
          <p:nvPr/>
        </p:nvSpPr>
        <p:spPr>
          <a:xfrm>
            <a:off x="867006" y="4667321"/>
            <a:ext cx="7665434" cy="1352479"/>
          </a:xfrm>
          <a:prstGeom prst="flowChartDocumen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8100" cap="flat" cmpd="sng" algn="ctr">
            <a:solidFill>
              <a:srgbClr val="FF0000"/>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ms-MY" sz="2800" kern="0" dirty="0" smtClean="0">
                <a:ln>
                  <a:solidFill>
                    <a:sysClr val="windowText" lastClr="000000"/>
                  </a:solidFill>
                </a:ln>
                <a:solidFill>
                  <a:sysClr val="windowText" lastClr="000000"/>
                </a:solidFill>
                <a:latin typeface="Arial"/>
              </a:rPr>
              <a:t>Maka vaksin </a:t>
            </a:r>
            <a:r>
              <a:rPr lang="ms-MY" sz="2800" kern="0" dirty="0">
                <a:ln>
                  <a:solidFill>
                    <a:sysClr val="windowText" lastClr="000000"/>
                  </a:solidFill>
                </a:ln>
                <a:solidFill>
                  <a:sysClr val="windowText" lastClr="000000"/>
                </a:solidFill>
                <a:latin typeface="Arial"/>
              </a:rPr>
              <a:t>ini adalah dilarang</a:t>
            </a:r>
            <a:endParaRPr kumimoji="0" lang="en-MY" sz="2800" b="0" i="0" u="none" strike="noStrike" kern="0" cap="none" spc="0" normalizeH="0" baseline="0" noProof="0" dirty="0" smtClean="0">
              <a:ln>
                <a:solidFill>
                  <a:sysClr val="windowText" lastClr="000000"/>
                </a:solid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84202"/>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528065"/>
            <a:ext cx="9144000"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melakukan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sesuatu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boleh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memudaratkan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sendiri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memudaratkan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pihak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lain”.</a:t>
            </a:r>
            <a:endPar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2140803"/>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ضَرَرَ وَلاَ ضِرَارَ</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88711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152400"/>
            <a:ext cx="7391400" cy="129266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600" ker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Di Malaysia, Program Imunisasi Kanak-Kanak Kebangsaan telah dijalankan oleh Kerajaan sejak tahun 1950an lagi</a:t>
            </a:r>
            <a:endParaRPr kumimoji="0" lang="en-MY" sz="26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Freeform 7"/>
          <p:cNvSpPr/>
          <p:nvPr/>
        </p:nvSpPr>
        <p:spPr>
          <a:xfrm>
            <a:off x="1371600" y="2338038"/>
            <a:ext cx="6768752" cy="1527217"/>
          </a:xfrm>
          <a:prstGeom prst="homePlate">
            <a:avLst/>
          </a:prstGeom>
          <a:solidFill>
            <a:sysClr val="window" lastClr="FFFFFF"/>
          </a:solidFill>
          <a:ln w="38100" cap="flat" cmpd="sng" algn="ctr">
            <a:solidFill>
              <a:srgbClr val="C00000"/>
            </a:solidFill>
            <a:prstDash val="solid"/>
          </a:ln>
          <a:effectLst/>
        </p:spPr>
        <p:txBody>
          <a:bodyPr spcFirstLastPara="0" vert="horz" wrap="square" lIns="159454" tIns="159454" rIns="159454" bIns="159454" numCol="1" spcCol="1270" anchor="ctr" anchorCtr="0">
            <a:noAutofit/>
          </a:bodyPr>
          <a:lstStyle/>
          <a:p>
            <a:pPr lvl="0" algn="ctr" defTabSz="1244600">
              <a:lnSpc>
                <a:spcPct val="90000"/>
              </a:lnSpc>
              <a:spcBef>
                <a:spcPct val="0"/>
              </a:spcBef>
              <a:spcAft>
                <a:spcPct val="35000"/>
              </a:spcAft>
            </a:pPr>
            <a:r>
              <a:rPr lang="sv-SE" sz="2400" b="1" kern="0">
                <a:ln>
                  <a:solidFill>
                    <a:prstClr val="black"/>
                  </a:solidFill>
                </a:ln>
                <a:solidFill>
                  <a:prstClr val="black">
                    <a:lumMod val="75000"/>
                    <a:lumOff val="25000"/>
                  </a:prstClr>
                </a:solidFill>
                <a:latin typeface="Arial"/>
              </a:rPr>
              <a:t>Ia bertujuan untuk mencegah 12 jenis penyakit berjangkit disebabkan oleh bakteria dan virus tertentu </a:t>
            </a:r>
            <a:endParaRPr kumimoji="0" lang="en-MY" sz="2400" b="1" i="0" u="none" strike="noStrike" kern="0" cap="none" spc="0" normalizeH="0" baseline="0" noProof="0" smtClean="0">
              <a:ln>
                <a:solidFill>
                  <a:prstClr val="black"/>
                </a:solidFill>
              </a:ln>
              <a:solidFill>
                <a:prstClr val="black">
                  <a:lumMod val="75000"/>
                  <a:lumOff val="25000"/>
                </a:prstClr>
              </a:solidFill>
              <a:effectLst/>
              <a:uLnTx/>
              <a:uFillTx/>
              <a:latin typeface="Arial"/>
            </a:endParaRPr>
          </a:p>
        </p:txBody>
      </p:sp>
      <p:sp>
        <p:nvSpPr>
          <p:cNvPr id="5" name="Freeform 8"/>
          <p:cNvSpPr/>
          <p:nvPr/>
        </p:nvSpPr>
        <p:spPr>
          <a:xfrm>
            <a:off x="1659632" y="3754936"/>
            <a:ext cx="5575508" cy="152721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38100" cap="flat" cmpd="sng" algn="ctr">
            <a:solidFill>
              <a:srgbClr val="C00000"/>
            </a:solidFill>
            <a:prstDash val="solid"/>
          </a:ln>
          <a:effectLst>
            <a:outerShdw blurRad="40000" dist="20000" dir="5400000" rotWithShape="0">
              <a:srgbClr val="000000">
                <a:alpha val="38000"/>
              </a:srgbClr>
            </a:outerShdw>
          </a:effectLst>
        </p:spPr>
        <p:txBody>
          <a:bodyPr spcFirstLastPara="0" vert="horz" wrap="square" lIns="159454" tIns="159454" rIns="159454" bIns="159454" numCol="1" spcCol="1270" anchor="ctr" anchorCtr="0">
            <a:noAutofit/>
          </a:bodyPr>
          <a:lstStyle/>
          <a:p>
            <a:pPr lvl="0" algn="ctr" defTabSz="1244600">
              <a:lnSpc>
                <a:spcPct val="90000"/>
              </a:lnSpc>
              <a:spcBef>
                <a:spcPct val="0"/>
              </a:spcBef>
              <a:spcAft>
                <a:spcPct val="35000"/>
              </a:spcAft>
            </a:pPr>
            <a:r>
              <a:rPr lang="pl-PL" sz="2800" kern="0" dirty="0" smtClean="0">
                <a:ln>
                  <a:solidFill>
                    <a:prstClr val="black"/>
                  </a:solidFill>
                </a:ln>
                <a:solidFill>
                  <a:prstClr val="black"/>
                </a:solidFill>
                <a:latin typeface="Arial"/>
              </a:rPr>
              <a:t>Secara percuma </a:t>
            </a:r>
            <a:r>
              <a:rPr lang="pl-PL" sz="2800" kern="0" dirty="0">
                <a:ln>
                  <a:solidFill>
                    <a:prstClr val="black"/>
                  </a:solidFill>
                </a:ln>
                <a:solidFill>
                  <a:prstClr val="black"/>
                </a:solidFill>
                <a:latin typeface="Arial"/>
              </a:rPr>
              <a:t>kepada bayi dan kanak-kanak di klinik kerajaan</a:t>
            </a:r>
            <a:endParaRPr kumimoji="0" lang="en-MY" sz="2800" b="0" i="0" u="none" strike="noStrike" kern="0" cap="none" spc="0" normalizeH="0" baseline="0" noProof="0" dirty="0" smtClean="0">
              <a:ln>
                <a:solidFill>
                  <a:prstClr val="black"/>
                </a:solid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2025135"/>
            <a:ext cx="6781800" cy="136815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38100" cap="flat" cmpd="sng" algn="ctr">
            <a:solidFill>
              <a:srgbClr val="F79646">
                <a:lumMod val="75000"/>
              </a:srgbClr>
            </a:solidFill>
            <a:prstDash val="solid"/>
          </a:ln>
          <a:effectLst>
            <a:outerShdw blurRad="40000" dist="20000" dir="5400000" rotWithShape="0">
              <a:srgbClr val="000000">
                <a:alpha val="38000"/>
              </a:srgbClr>
            </a:outerShdw>
          </a:effectLst>
        </p:spPr>
        <p:txBody>
          <a:bodyPr lIns="34240" tIns="34240" rIns="34240" bIns="34240" spcCol="1270" anchor="ctr"/>
          <a:lstStyle/>
          <a:p>
            <a:pPr lvl="0" algn="ctr" defTabSz="311150">
              <a:lnSpc>
                <a:spcPct val="90000"/>
              </a:lnSpc>
              <a:spcAft>
                <a:spcPct val="35000"/>
              </a:spcAft>
              <a:defRPr/>
            </a:pPr>
            <a:r>
              <a:rPr lang="sv-SE" sz="2800" kern="0">
                <a:ln>
                  <a:solidFill>
                    <a:srgbClr val="EEECE1">
                      <a:lumMod val="10000"/>
                    </a:srgbClr>
                  </a:solidFill>
                </a:ln>
                <a:solidFill>
                  <a:sysClr val="windowText" lastClr="000000"/>
                </a:solidFill>
                <a:latin typeface="Arial"/>
              </a:rPr>
              <a:t>Selain itu, ia juga telah berjaya membasmi penyakit cacar (smallpox) dan polio </a:t>
            </a:r>
            <a:endParaRPr kumimoji="0" lang="en-MY" sz="2800" b="0" i="0" u="none" strike="noStrike" kern="0" cap="none" spc="0" normalizeH="0" baseline="0" noProof="0" dirty="0">
              <a:ln>
                <a:solidFill>
                  <a:srgbClr val="EEECE1">
                    <a:lumMod val="10000"/>
                  </a:srgbClr>
                </a:solidFill>
              </a:ln>
              <a:solidFill>
                <a:sysClr val="windowText" lastClr="000000"/>
              </a:solidFill>
              <a:effectLst/>
              <a:uLnTx/>
              <a:uFillTx/>
              <a:latin typeface="Arial"/>
            </a:endParaRPr>
          </a:p>
        </p:txBody>
      </p:sp>
      <p:sp>
        <p:nvSpPr>
          <p:cNvPr id="4" name="Rectangle 3"/>
          <p:cNvSpPr/>
          <p:nvPr/>
        </p:nvSpPr>
        <p:spPr>
          <a:xfrm>
            <a:off x="1839464" y="4113366"/>
            <a:ext cx="5328592" cy="2135034"/>
          </a:xfrm>
          <a:prstGeom prst="rect">
            <a:avLst/>
          </a:prstGeom>
          <a:gradFill flip="none" rotWithShape="1">
            <a:gsLst>
              <a:gs pos="0">
                <a:srgbClr val="F79646">
                  <a:lumMod val="75000"/>
                  <a:tint val="66000"/>
                  <a:satMod val="160000"/>
                </a:srgbClr>
              </a:gs>
              <a:gs pos="50000">
                <a:srgbClr val="F79646">
                  <a:lumMod val="75000"/>
                  <a:tint val="44500"/>
                  <a:satMod val="160000"/>
                </a:srgbClr>
              </a:gs>
              <a:gs pos="100000">
                <a:srgbClr val="F79646">
                  <a:lumMod val="75000"/>
                  <a:tint val="23500"/>
                  <a:satMod val="160000"/>
                </a:srgbClr>
              </a:gs>
            </a:gsLst>
            <a:lin ang="5400000" scaled="1"/>
            <a:tileRect/>
          </a:gradFill>
          <a:ln w="25400" cap="flat" cmpd="sng" algn="ctr">
            <a:solidFill>
              <a:sysClr val="window" lastClr="FFFFFF"/>
            </a:solidFill>
            <a:prstDash val="solid"/>
          </a:ln>
          <a:effectLst/>
        </p:spPr>
        <p:txBody>
          <a:bodyPr lIns="34240" tIns="34240" rIns="34240" bIns="34240" spcCol="1270" anchor="ctr"/>
          <a:lstStyle/>
          <a:p>
            <a:pPr lvl="0" algn="ctr" defTabSz="311150">
              <a:lnSpc>
                <a:spcPct val="90000"/>
              </a:lnSpc>
              <a:spcAft>
                <a:spcPct val="35000"/>
              </a:spcAft>
              <a:defRPr/>
            </a:pPr>
            <a:r>
              <a:rPr lang="en-MY" sz="2600" kern="0" dirty="0" smtClean="0">
                <a:ln>
                  <a:solidFill>
                    <a:sysClr val="windowText" lastClr="000000"/>
                  </a:solidFill>
                </a:ln>
                <a:solidFill>
                  <a:srgbClr val="EEECE1">
                    <a:lumMod val="10000"/>
                  </a:srgbClr>
                </a:solidFill>
                <a:latin typeface="Arial"/>
              </a:rPr>
              <a:t>Di </a:t>
            </a:r>
            <a:r>
              <a:rPr lang="en-MY" sz="2600" kern="0" dirty="0" err="1" smtClean="0">
                <a:ln>
                  <a:solidFill>
                    <a:sysClr val="windowText" lastClr="000000"/>
                  </a:solidFill>
                </a:ln>
                <a:solidFill>
                  <a:srgbClr val="EEECE1">
                    <a:lumMod val="10000"/>
                  </a:srgbClr>
                </a:solidFill>
                <a:latin typeface="Arial"/>
              </a:rPr>
              <a:t>samping</a:t>
            </a:r>
            <a:r>
              <a:rPr lang="en-MY" sz="2600" kern="0" dirty="0" smtClean="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melindungi</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penerimanya</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dan</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menghalang</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penyebaran</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penyakit</a:t>
            </a:r>
            <a:r>
              <a:rPr lang="en-MY" sz="2600" kern="0" dirty="0">
                <a:ln>
                  <a:solidFill>
                    <a:sysClr val="windowText" lastClr="000000"/>
                  </a:solidFill>
                </a:ln>
                <a:solidFill>
                  <a:srgbClr val="EEECE1">
                    <a:lumMod val="10000"/>
                  </a:srgbClr>
                </a:solidFill>
                <a:latin typeface="Arial"/>
              </a:rPr>
              <a:t> </a:t>
            </a:r>
            <a:r>
              <a:rPr lang="en-MY" sz="2600" kern="0" dirty="0" err="1">
                <a:ln>
                  <a:solidFill>
                    <a:sysClr val="windowText" lastClr="000000"/>
                  </a:solidFill>
                </a:ln>
                <a:solidFill>
                  <a:srgbClr val="EEECE1">
                    <a:lumMod val="10000"/>
                  </a:srgbClr>
                </a:solidFill>
                <a:latin typeface="Arial"/>
              </a:rPr>
              <a:t>tersebut</a:t>
            </a:r>
            <a:endParaRPr kumimoji="0" lang="en-MY" sz="2600" b="0" i="0" u="none" strike="noStrike" kern="0" cap="none" spc="0" normalizeH="0" baseline="0" noProof="0" dirty="0">
              <a:ln>
                <a:solidFill>
                  <a:sysClr val="windowText" lastClr="000000"/>
                </a:solidFill>
              </a:ln>
              <a:solidFill>
                <a:srgbClr val="EEECE1">
                  <a:lumMod val="10000"/>
                </a:srgbClr>
              </a:solidFill>
              <a:effectLst/>
              <a:uLnTx/>
              <a:uFillTx/>
              <a:latin typeface="Arial"/>
            </a:endParaRPr>
          </a:p>
        </p:txBody>
      </p:sp>
      <p:sp>
        <p:nvSpPr>
          <p:cNvPr id="5" name="Down Arrow 4"/>
          <p:cNvSpPr/>
          <p:nvPr/>
        </p:nvSpPr>
        <p:spPr>
          <a:xfrm>
            <a:off x="3994150" y="3191476"/>
            <a:ext cx="1020763" cy="1079500"/>
          </a:xfrm>
          <a:prstGeom prst="downArrow">
            <a:avLst/>
          </a:prstGeom>
          <a:solidFill>
            <a:sysClr val="window" lastClr="FFFFFF"/>
          </a:solidFill>
          <a:ln w="28575" cap="flat" cmpd="sng" algn="ctr">
            <a:solidFill>
              <a:srgbClr val="F79646">
                <a:lumMod val="75000"/>
              </a:srgbClr>
            </a:solidFill>
            <a:prstDash val="solid"/>
          </a:ln>
          <a:effectLst/>
        </p:spPr>
        <p:txBody>
          <a:bodyPr lIns="23263" tIns="0" rIns="23261" bIns="29077" spcCol="1270" anchor="ctr"/>
          <a:lstStyle/>
          <a:p>
            <a:pPr marL="0" marR="0" lvl="0" indent="0" algn="ctr" defTabSz="222250" eaLnBrk="1" fontAlgn="auto" latinLnBrk="0" hangingPunct="1">
              <a:lnSpc>
                <a:spcPct val="90000"/>
              </a:lnSpc>
              <a:spcBef>
                <a:spcPts val="0"/>
              </a:spcBef>
              <a:spcAft>
                <a:spcPct val="35000"/>
              </a:spcAft>
              <a:buClrTx/>
              <a:buSzTx/>
              <a:buFontTx/>
              <a:buNone/>
              <a:tabLst/>
              <a:defRPr/>
            </a:pPr>
            <a:endParaRPr kumimoji="0" lang="en-MY" sz="5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Rectangle 5"/>
          <p:cNvSpPr/>
          <p:nvPr/>
        </p:nvSpPr>
        <p:spPr>
          <a:xfrm>
            <a:off x="685800" y="152400"/>
            <a:ext cx="7772400" cy="1292662"/>
          </a:xfrm>
          <a:prstGeom prst="rect">
            <a:avLst/>
          </a:prstGeom>
        </p:spPr>
        <p:txBody>
          <a:bodyPr wrap="square">
            <a:spAutoFit/>
          </a:bodyPr>
          <a:lstStyle/>
          <a:p>
            <a:pPr algn="ctr"/>
            <a:r>
              <a:rPr lang="sv-SE" sz="2600" dirty="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Hasilnya, statistik kematian kanak-kanak telah berjaya diturunkan sebanyak 85 peratus bagi tempoh tahun 1970 hingga 2000</a:t>
            </a:r>
            <a:endParaRPr lang="en-US" sz="2600" dirty="0">
              <a:ln w="3175">
                <a:solidFill>
                  <a:schemeClr val="tx1"/>
                </a:solidFill>
              </a:ln>
              <a:effectLst>
                <a:glow rad="1016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152400"/>
            <a:ext cx="7620000" cy="954107"/>
          </a:xfrm>
          <a:prstGeom prst="rect">
            <a:avLst/>
          </a:prstGeom>
        </p:spPr>
        <p:txBody>
          <a:bodyPr wrap="square">
            <a:spAutoFit/>
          </a:bodyPr>
          <a:lstStyle/>
          <a:p>
            <a:pPr algn="ctr"/>
            <a:r>
              <a:rPr lang="sv-SE" sz="2800" dirty="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Realitinya vaksin tidak mengandungi bahan-bahan yang boleh merosakkan tubuh manusia</a:t>
            </a:r>
            <a:endParaRPr lang="en-US" sz="2800" dirty="0">
              <a:ln w="3175">
                <a:solidFill>
                  <a:schemeClr val="tx1"/>
                </a:solidFill>
              </a:ln>
              <a:effectLst>
                <a:glow rad="101600">
                  <a:schemeClr val="bg1"/>
                </a:glow>
                <a:outerShdw blurRad="38100" dist="38100" dir="2700000" algn="tl">
                  <a:srgbClr val="000000">
                    <a:alpha val="43137"/>
                  </a:srgbClr>
                </a:outerShdw>
              </a:effectLst>
            </a:endParaRPr>
          </a:p>
        </p:txBody>
      </p:sp>
      <p:sp>
        <p:nvSpPr>
          <p:cNvPr id="4" name="Rectangle 3"/>
          <p:cNvSpPr/>
          <p:nvPr/>
        </p:nvSpPr>
        <p:spPr>
          <a:xfrm>
            <a:off x="4427984" y="3699808"/>
            <a:ext cx="4508676" cy="1938992"/>
          </a:xfrm>
          <a:prstGeom prst="rect">
            <a:avLst/>
          </a:prstGeom>
          <a:gradFill rotWithShape="1">
            <a:gsLst>
              <a:gs pos="0">
                <a:srgbClr val="00349E">
                  <a:shade val="51000"/>
                  <a:satMod val="130000"/>
                </a:srgbClr>
              </a:gs>
              <a:gs pos="80000">
                <a:srgbClr val="00349E">
                  <a:shade val="93000"/>
                  <a:satMod val="130000"/>
                </a:srgbClr>
              </a:gs>
              <a:gs pos="100000">
                <a:srgbClr val="00349E">
                  <a:shade val="94000"/>
                  <a:satMod val="135000"/>
                </a:srgbClr>
              </a:gs>
            </a:gsLst>
            <a:lin ang="16200000" scaled="0"/>
          </a:gradFill>
          <a:ln w="9525" cap="flat" cmpd="sng" algn="ctr">
            <a:solidFill>
              <a:srgbClr val="00349E">
                <a:shade val="95000"/>
                <a:satMod val="105000"/>
              </a:srgbClr>
            </a:solidFill>
            <a:prstDash val="solid"/>
          </a:ln>
          <a:effectLst>
            <a:outerShdw blurRad="40000" dist="23000" dir="5400000" rotWithShape="0">
              <a:srgbClr val="000000">
                <a:alpha val="35000"/>
              </a:srgbClr>
            </a:outerShdw>
          </a:effectLst>
        </p:spPr>
        <p:txBody>
          <a:bodyPr wrap="square">
            <a:spAutoFit/>
          </a:bodyPr>
          <a:lstStyle/>
          <a:p>
            <a:pPr lvl="0" algn="ctr">
              <a:defRPr/>
            </a:pPr>
            <a:endParaRPr lang="ms-MY" sz="12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SimSun"/>
            </a:endParaRPr>
          </a:p>
          <a:p>
            <a:pPr lvl="0" algn="ctr">
              <a:defRPr/>
            </a:pPr>
            <a:r>
              <a:rPr lang="ms-MY"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SimSun"/>
              </a:rPr>
              <a:t>Termasuk Pertubuhan </a:t>
            </a:r>
            <a:r>
              <a:rPr lang="ms-MY"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SimSun"/>
              </a:rPr>
              <a:t>Kesihatan Sedunia (WHO) dari aspek kualiti, keselamatan dan keberkesanannya (efikasi</a:t>
            </a:r>
            <a:r>
              <a:rPr lang="ms-MY"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SimSun"/>
              </a:rPr>
              <a:t>)</a:t>
            </a:r>
          </a:p>
          <a:p>
            <a:pPr lvl="0" algn="ctr">
              <a:defRPr/>
            </a:pPr>
            <a:endParaRPr lang="ms-MY" sz="12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SimSun"/>
            </a:endParaRPr>
          </a:p>
        </p:txBody>
      </p:sp>
      <p:sp>
        <p:nvSpPr>
          <p:cNvPr id="5" name="Right Arrow Callout 4"/>
          <p:cNvSpPr/>
          <p:nvPr/>
        </p:nvSpPr>
        <p:spPr>
          <a:xfrm>
            <a:off x="323782" y="3792776"/>
            <a:ext cx="4248218" cy="1815882"/>
          </a:xfrm>
          <a:prstGeom prst="rightArrowCallout">
            <a:avLst>
              <a:gd name="adj1" fmla="val 25000"/>
              <a:gd name="adj2" fmla="val 25000"/>
              <a:gd name="adj3" fmla="val 57170"/>
              <a:gd name="adj4" fmla="val 68888"/>
            </a:avLst>
          </a:prstGeom>
          <a:gradFill rotWithShape="1">
            <a:gsLst>
              <a:gs pos="0">
                <a:srgbClr val="00349E">
                  <a:tint val="50000"/>
                  <a:satMod val="300000"/>
                </a:srgbClr>
              </a:gs>
              <a:gs pos="35000">
                <a:srgbClr val="00349E">
                  <a:tint val="37000"/>
                  <a:satMod val="300000"/>
                </a:srgbClr>
              </a:gs>
              <a:gs pos="100000">
                <a:srgbClr val="00349E">
                  <a:tint val="15000"/>
                  <a:satMod val="350000"/>
                </a:srgbClr>
              </a:gs>
            </a:gsLst>
            <a:lin ang="16200000" scaled="1"/>
          </a:gradFill>
          <a:ln w="38100" cap="flat" cmpd="sng" algn="ctr">
            <a:solidFill>
              <a:srgbClr val="00349E">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a:defRPr/>
            </a:pPr>
            <a:endParaRPr lang="ms-MY" sz="800" kern="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SimSun"/>
            </a:endParaRPr>
          </a:p>
          <a:p>
            <a:pPr lvl="0" algn="ctr">
              <a:defRPr/>
            </a:pPr>
            <a:r>
              <a:rPr lang="ms-MY" sz="2400" kern="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SimSun"/>
              </a:rPr>
              <a:t>Telah dinilai </a:t>
            </a:r>
            <a:r>
              <a:rPr lang="ms-MY" sz="2400" kern="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SimSun"/>
              </a:rPr>
              <a:t>mengikut keperluan piawaian </a:t>
            </a:r>
            <a:r>
              <a:rPr lang="ms-MY" sz="2400" kern="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SimSun"/>
              </a:rPr>
              <a:t>antarabangsa</a:t>
            </a:r>
          </a:p>
          <a:p>
            <a:pPr lvl="0" algn="ctr">
              <a:defRPr/>
            </a:pPr>
            <a:endParaRPr kumimoji="0" lang="en-MY" sz="800" b="0" i="0" u="none" strike="noStrike" kern="0" cap="none" spc="0" normalizeH="0" baseline="0" noProof="0" dirty="0">
              <a:ln w="3175" cmpd="sng">
                <a:solidFill>
                  <a:srgbClr val="151515"/>
                </a:solidFill>
                <a:prstDash val="solid"/>
              </a:ln>
              <a:solidFill>
                <a:srgbClr val="151515"/>
              </a:solidFill>
              <a:effectLst/>
              <a:uLnTx/>
              <a:uFillTx/>
              <a:latin typeface="Arial"/>
              <a:ea typeface="+mn-ea"/>
              <a:cs typeface="+mn-cs"/>
            </a:endParaRPr>
          </a:p>
        </p:txBody>
      </p:sp>
      <p:sp>
        <p:nvSpPr>
          <p:cNvPr id="6" name="Rectangle 5"/>
          <p:cNvSpPr/>
          <p:nvPr/>
        </p:nvSpPr>
        <p:spPr>
          <a:xfrm>
            <a:off x="295700" y="1752600"/>
            <a:ext cx="8583488" cy="1200329"/>
          </a:xfrm>
          <a:prstGeom prst="rect">
            <a:avLst/>
          </a:prstGeom>
          <a:gradFill rotWithShape="1">
            <a:gsLst>
              <a:gs pos="0">
                <a:srgbClr val="00349E">
                  <a:tint val="50000"/>
                  <a:satMod val="300000"/>
                </a:srgbClr>
              </a:gs>
              <a:gs pos="35000">
                <a:srgbClr val="00349E">
                  <a:tint val="37000"/>
                  <a:satMod val="300000"/>
                </a:srgbClr>
              </a:gs>
              <a:gs pos="100000">
                <a:srgbClr val="00349E">
                  <a:tint val="15000"/>
                  <a:satMod val="350000"/>
                </a:srgbClr>
              </a:gs>
            </a:gsLst>
            <a:lin ang="16200000" scaled="1"/>
          </a:gradFill>
          <a:ln w="38100" cap="flat" cmpd="sng" algn="ctr">
            <a:solidFill>
              <a:srgbClr val="00349E">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a:defRPr/>
            </a:pPr>
            <a:r>
              <a:rPr lang="ms-MY" sz="2400" kern="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SimSun"/>
              </a:rPr>
              <a:t>Bahkan semua vaksin yang digunakan oleh Kementerian Kesihatan Malaysia (KKM) adalah berdaftar dengan Pihak Berkuasa Kawalan Dadah (PBKD) </a:t>
            </a:r>
            <a:endParaRPr kumimoji="0" lang="en-MY" b="0" i="0" u="none" strike="noStrike" kern="0" cap="none" spc="0" normalizeH="0" baseline="0" noProof="0" dirty="0">
              <a:ln w="3175" cmpd="sng">
                <a:solidFill>
                  <a:srgbClr val="151515"/>
                </a:solidFill>
                <a:prstDash val="solid"/>
              </a:ln>
              <a:solidFill>
                <a:srgbClr val="151515"/>
              </a:solidFill>
              <a:effectLst/>
              <a:uLnTx/>
              <a:uFillTx/>
              <a:latin typeface="Arial"/>
              <a:ea typeface="+mn-ea"/>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052736" y="1423560"/>
            <a:ext cx="7200800" cy="1216800"/>
          </a:xfrm>
          <a:prstGeom prst="rect">
            <a:avLst/>
          </a:prstGeom>
          <a:solidFill>
            <a:srgbClr val="00B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marL="457200" indent="-457200" defTabSz="1422400">
              <a:lnSpc>
                <a:spcPct val="90000"/>
              </a:lnSpc>
              <a:spcBef>
                <a:spcPct val="0"/>
              </a:spcBef>
              <a:spcAft>
                <a:spcPct val="35000"/>
              </a:spcAft>
              <a:buAutoNum type="arabicParenR"/>
            </a:pPr>
            <a:r>
              <a:rPr lang="sv-SE"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Bahan-bahan </a:t>
            </a:r>
            <a:r>
              <a:rPr lang="sv-SE"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yang terkandung dalam vaksin </a:t>
            </a:r>
            <a:endParaRPr lang="sv-SE"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defTabSz="1422400">
              <a:lnSpc>
                <a:spcPct val="90000"/>
              </a:lnSpc>
              <a:spcBef>
                <a:spcPct val="0"/>
              </a:spcBef>
              <a:spcAft>
                <a:spcPct val="35000"/>
              </a:spcAft>
            </a:pPr>
            <a:r>
              <a:rPr lang="sv-SE"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sv-SE"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adalah </a:t>
            </a:r>
            <a:r>
              <a:rPr lang="sv-SE"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halal.</a:t>
            </a:r>
            <a:endPar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 name="Rectangle 5"/>
          <p:cNvSpPr/>
          <p:nvPr/>
        </p:nvSpPr>
        <p:spPr>
          <a:xfrm>
            <a:off x="1052736" y="2821800"/>
            <a:ext cx="7200800" cy="1216800"/>
          </a:xfrm>
          <a:prstGeom prst="rect">
            <a:avLst/>
          </a:prstGeom>
          <a:solidFill>
            <a:schemeClr val="accent6"/>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marL="457200" indent="-457200" defTabSz="1422400">
              <a:lnSpc>
                <a:spcPct val="90000"/>
              </a:lnSpc>
              <a:spcBef>
                <a:spcPct val="0"/>
              </a:spcBef>
              <a:spcAft>
                <a:spcPct val="35000"/>
              </a:spcAft>
              <a:buAutoNum type="arabicParenR" startAt="2"/>
            </a:pP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Pengambilan</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vaksin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adalah</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satu</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keperluan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p>
          <a:p>
            <a:pPr defTabSz="1422400">
              <a:lnSpc>
                <a:spcPct val="90000"/>
              </a:lnSpc>
              <a:spcBef>
                <a:spcPct val="0"/>
              </a:spcBef>
              <a:spcAft>
                <a:spcPct val="35000"/>
              </a:spcAft>
            </a:pP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sebagai</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pencegahan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a:t>
            </a:r>
          </a:p>
        </p:txBody>
      </p:sp>
      <p:sp>
        <p:nvSpPr>
          <p:cNvPr id="7" name="Rectangle 6"/>
          <p:cNvSpPr/>
          <p:nvPr/>
        </p:nvSpPr>
        <p:spPr>
          <a:xfrm>
            <a:off x="1043608" y="76200"/>
            <a:ext cx="7200800" cy="954107"/>
          </a:xfrm>
          <a:prstGeom prst="rect">
            <a:avLst/>
          </a:prstGeom>
        </p:spPr>
        <p:txBody>
          <a:bodyPr wrap="square">
            <a:spAutoFit/>
          </a:bodyPr>
          <a:lstStyle/>
          <a:p>
            <a:pPr algn="ctr"/>
            <a:r>
              <a:rPr lang="sv-SE"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Keputusan Jawatankuasa Fatwa Negeri Terengganu</a:t>
            </a:r>
            <a:endParaRPr lang="en-US" sz="2800" dirty="0">
              <a:ln w="3175">
                <a:solidFill>
                  <a:schemeClr val="tx1"/>
                </a:solidFill>
              </a:ln>
              <a:effectLst>
                <a:glow rad="101600">
                  <a:schemeClr val="bg1"/>
                </a:glow>
                <a:outerShdw blurRad="38100" dist="38100" dir="2700000" algn="tl">
                  <a:srgbClr val="000000">
                    <a:alpha val="43137"/>
                  </a:srgbClr>
                </a:outerShdw>
              </a:effectLst>
            </a:endParaRPr>
          </a:p>
        </p:txBody>
      </p:sp>
      <p:sp>
        <p:nvSpPr>
          <p:cNvPr id="8" name="Rectangle 7"/>
          <p:cNvSpPr/>
          <p:nvPr/>
        </p:nvSpPr>
        <p:spPr>
          <a:xfrm>
            <a:off x="1028800" y="4193400"/>
            <a:ext cx="7200800" cy="2131200"/>
          </a:xfrm>
          <a:prstGeom prst="rect">
            <a:avLst/>
          </a:pr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marL="457200" indent="-457200" defTabSz="1422400">
              <a:lnSpc>
                <a:spcPct val="90000"/>
              </a:lnSpc>
              <a:spcBef>
                <a:spcPct val="0"/>
              </a:spcBef>
              <a:spcAft>
                <a:spcPct val="35000"/>
              </a:spcAft>
              <a:buAutoNum type="arabicParenR" startAt="3"/>
            </a:pP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Sekiranya</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tanpa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pengambilan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vaksin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manusia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defTabSz="1422400">
              <a:lnSpc>
                <a:spcPct val="90000"/>
              </a:lnSpc>
              <a:spcBef>
                <a:spcPct val="0"/>
              </a:spcBef>
              <a:spcAft>
                <a:spcPct val="35000"/>
              </a:spcAft>
            </a:pP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akan</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terdedah</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kepada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p>
          <a:p>
            <a:pPr defTabSz="1422400">
              <a:lnSpc>
                <a:spcPct val="90000"/>
              </a:lnSpc>
              <a:spcBef>
                <a:spcPct val="0"/>
              </a:spcBef>
              <a:spcAft>
                <a:spcPct val="35000"/>
              </a:spcAft>
            </a:pP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memudaratkan</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fizikal</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nyawa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maka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pada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p>
          <a:p>
            <a:pPr defTabSz="1422400">
              <a:lnSpc>
                <a:spcPct val="90000"/>
              </a:lnSpc>
              <a:spcBef>
                <a:spcPct val="0"/>
              </a:spcBef>
              <a:spcAft>
                <a:spcPct val="35000"/>
              </a:spcAft>
            </a:pP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masa</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itu</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pengambilan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vaksin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adalah</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wajib</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a:t>
            </a: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76200"/>
            <a:ext cx="7620000" cy="954107"/>
          </a:xfrm>
          <a:prstGeom prst="rect">
            <a:avLst/>
          </a:prstGeom>
        </p:spPr>
        <p:txBody>
          <a:bodyPr wrap="square">
            <a:spAutoFit/>
          </a:bodyPr>
          <a:lstStyle/>
          <a:p>
            <a:pPr algn="ctr"/>
            <a:r>
              <a:rPr lang="sv-SE" sz="2800" dirty="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Di sisi syarak, imunisasi merupakan satu jalan pencegahan yang amat dituntut dalam Islam </a:t>
            </a:r>
            <a:endParaRPr lang="en-US" sz="2800" dirty="0">
              <a:ln w="3175">
                <a:solidFill>
                  <a:schemeClr val="tx1"/>
                </a:solidFill>
              </a:ln>
              <a:effectLst>
                <a:glow rad="101600">
                  <a:schemeClr val="bg1"/>
                </a:glow>
                <a:outerShdw blurRad="38100" dist="38100" dir="2700000" algn="tl">
                  <a:srgbClr val="000000">
                    <a:alpha val="43137"/>
                  </a:srgbClr>
                </a:outerShdw>
              </a:effectLst>
            </a:endParaRPr>
          </a:p>
        </p:txBody>
      </p:sp>
      <p:sp>
        <p:nvSpPr>
          <p:cNvPr id="4" name="Freeform 7"/>
          <p:cNvSpPr/>
          <p:nvPr/>
        </p:nvSpPr>
        <p:spPr bwMode="auto">
          <a:xfrm>
            <a:off x="2627784" y="1821206"/>
            <a:ext cx="5976664" cy="1100336"/>
          </a:xfrm>
          <a:prstGeom prst="flowChartDocument">
            <a:avLst/>
          </a:prstGeom>
          <a:solidFill>
            <a:sysClr val="window" lastClr="FFFFFF"/>
          </a:solidFill>
          <a:ln w="38100" cap="flat" cmpd="sng" algn="ctr">
            <a:solidFill>
              <a:srgbClr val="68007F"/>
            </a:solidFill>
            <a:prstDash val="solid"/>
          </a:ln>
          <a:effectLst/>
        </p:spPr>
        <p:txBody>
          <a:bodyPr lIns="179244" tIns="179244" rIns="179244" bIns="179244" spcCol="1270" anchor="ctr"/>
          <a:lstStyle/>
          <a:p>
            <a:pPr algn="ctr" defTabSz="1244600">
              <a:lnSpc>
                <a:spcPct val="90000"/>
              </a:lnSpc>
              <a:spcAft>
                <a:spcPct val="35000"/>
              </a:spcAft>
              <a:defRPr/>
            </a:pPr>
            <a:r>
              <a:rPr lang="ms-MY" sz="2800" kern="0" dirty="0" smtClean="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latin typeface="Arial"/>
              </a:rPr>
              <a:t>Dengan kaedah </a:t>
            </a:r>
            <a:r>
              <a:rPr lang="ms-MY" sz="2800" kern="0" dirty="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latin typeface="Arial"/>
              </a:rPr>
              <a:t>Usul Fiqh iaitu Saddu az-Zari’ah</a:t>
            </a:r>
          </a:p>
        </p:txBody>
      </p:sp>
      <p:sp>
        <p:nvSpPr>
          <p:cNvPr id="5" name="Pentagon 4"/>
          <p:cNvSpPr/>
          <p:nvPr/>
        </p:nvSpPr>
        <p:spPr>
          <a:xfrm>
            <a:off x="370601" y="1865274"/>
            <a:ext cx="2473207" cy="956320"/>
          </a:xfrm>
          <a:prstGeom prst="homePlat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solidFill>
            <a:prstDash val="solid"/>
          </a:ln>
          <a:effectLst/>
        </p:spPr>
        <p:txBody>
          <a:bodyPr lIns="113325" tIns="113325" rIns="113325" bIns="11332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82563" lvl="0" algn="ctr" defTabSz="889000" fontAlgn="auto">
              <a:lnSpc>
                <a:spcPct val="90000"/>
              </a:lnSpc>
              <a:spcAft>
                <a:spcPct val="35000"/>
              </a:spcAft>
              <a:defRPr/>
            </a:pPr>
            <a:r>
              <a:rPr lang="ms-MY" sz="2800" dirty="0" smtClean="0">
                <a:ln w="3175" cmpd="sng">
                  <a:solidFill>
                    <a:srgbClr val="FFFFFF"/>
                  </a:solidFill>
                  <a:prstDash val="solid"/>
                </a:ln>
                <a:solidFill>
                  <a:srgbClr val="FFFFFF"/>
                </a:solidFill>
                <a:effectLst>
                  <a:outerShdw blurRad="63500" dir="3600000" algn="tl" rotWithShape="0">
                    <a:srgbClr val="000000">
                      <a:alpha val="70000"/>
                    </a:srgbClr>
                  </a:outerShdw>
                </a:effectLst>
              </a:rPr>
              <a:t>Sesuai</a:t>
            </a:r>
            <a:endParaRPr kumimoji="0" lang="ms-MY" sz="28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charset="0"/>
              <a:ea typeface="+mn-ea"/>
              <a:cs typeface="Arial" charset="0"/>
            </a:endParaRPr>
          </a:p>
        </p:txBody>
      </p:sp>
      <p:sp>
        <p:nvSpPr>
          <p:cNvPr id="6" name="Rectangle 5"/>
          <p:cNvSpPr/>
          <p:nvPr/>
        </p:nvSpPr>
        <p:spPr>
          <a:xfrm>
            <a:off x="698104" y="4299001"/>
            <a:ext cx="8064896" cy="1263599"/>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53124" tIns="153124" rIns="153124" bIns="153124" numCol="1" spcCol="1270" anchor="ctr" anchorCtr="0">
            <a:noAutofit/>
          </a:bodyPr>
          <a:lstStyle/>
          <a:p>
            <a:pPr algn="ctr" defTabSz="1066800">
              <a:lnSpc>
                <a:spcPct val="90000"/>
              </a:lnSpc>
              <a:spcBef>
                <a:spcPct val="0"/>
              </a:spcBef>
              <a:spcAft>
                <a:spcPct val="35000"/>
              </a:spcAft>
            </a:pPr>
            <a:r>
              <a:rPr lang="ms-MY" sz="2800" b="1" dirty="0"/>
              <a:t>“Dan janganlah kamu sengaja mencampakkan diri kamu ke dalam kebinasaan.” </a:t>
            </a:r>
            <a:endParaRPr lang="en-MY" sz="2800" b="1" dirty="0"/>
          </a:p>
        </p:txBody>
      </p:sp>
      <p:sp>
        <p:nvSpPr>
          <p:cNvPr id="2" name="Flowchart: Punched Tape 1"/>
          <p:cNvSpPr/>
          <p:nvPr/>
        </p:nvSpPr>
        <p:spPr>
          <a:xfrm>
            <a:off x="304800" y="3505200"/>
            <a:ext cx="4267200" cy="914400"/>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sv-SE" sz="20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Firman Allah SWT dalam </a:t>
            </a:r>
            <a:endParaRPr lang="sv-SE" sz="20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sv-SE" sz="20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Surah </a:t>
            </a:r>
            <a:r>
              <a:rPr lang="sv-SE" sz="20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al-Baqarah ayat 195: </a:t>
            </a:r>
            <a:endParaRPr lang="en-MY" sz="20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43608" y="4648200"/>
            <a:ext cx="7200800" cy="1288064"/>
          </a:xfrm>
          <a:prstGeom prst="rect">
            <a:avLst/>
          </a:prstGeom>
          <a:solidFill>
            <a:sysClr val="window" lastClr="FFFFFF"/>
          </a:solidFill>
          <a:ln w="38100" cap="flat" cmpd="sng" algn="ctr">
            <a:solidFill>
              <a:srgbClr val="7030A0"/>
            </a:solidFill>
            <a:prstDash val="solid"/>
          </a:ln>
          <a:effectLst/>
        </p:spPr>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MY" sz="2400" dirty="0" err="1" smtClean="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Tetapi</a:t>
            </a:r>
            <a:r>
              <a:rPr lang="en-MY" sz="2400" dirty="0" smtClean="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juga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boleh</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menjadi</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punca</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merebaknya</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jangkitan</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penyakit-penyakit</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merbahaya</a:t>
            </a:r>
            <a:r>
              <a:rPr lang="en-MY" sz="2400" dirty="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MY" sz="2400" dirty="0" err="1" smtClean="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rPr>
              <a:t>tersebut</a:t>
            </a:r>
            <a:endParaRPr lang="en-MY" sz="2400" dirty="0" smtClean="0">
              <a:ln w="6350" cmpd="sng">
                <a:solidFill>
                  <a:srgbClr val="7030A0"/>
                </a:solidFill>
                <a:prstDash val="solid"/>
              </a:ln>
              <a:solidFill>
                <a:srgbClr val="7030A0"/>
              </a:solidFill>
              <a:effectLst>
                <a:outerShdw blurRad="63500" dir="3600000" algn="tl" rotWithShape="0">
                  <a:srgbClr val="000000">
                    <a:alpha val="70000"/>
                  </a:srgbClr>
                </a:outerShdw>
              </a:effectLst>
              <a:latin typeface="Arial"/>
            </a:endParaRPr>
          </a:p>
        </p:txBody>
      </p:sp>
      <p:sp>
        <p:nvSpPr>
          <p:cNvPr id="4" name="Down Arrow 3"/>
          <p:cNvSpPr/>
          <p:nvPr/>
        </p:nvSpPr>
        <p:spPr>
          <a:xfrm>
            <a:off x="3923928" y="1523508"/>
            <a:ext cx="1584176" cy="3400892"/>
          </a:xfrm>
          <a:prstGeom prst="downArrow">
            <a:avLst/>
          </a:prstGeom>
          <a:solidFill>
            <a:sysClr val="window" lastClr="FFFFFF"/>
          </a:solidFill>
          <a:ln w="38100" cap="flat" cmpd="sng" algn="ctr">
            <a:solidFill>
              <a:srgbClr val="7030A0"/>
            </a:solidFill>
            <a:prstDash val="solid"/>
          </a:ln>
          <a:effectLst/>
        </p:spPr>
        <p:txBody>
          <a:bodyPr rtlCol="0" anchor="ctr"/>
          <a:lstStyle/>
          <a:p>
            <a:pPr algn="ctr">
              <a:defRPr/>
            </a:pPr>
            <a:endParaRPr lang="en-MY" kern="0">
              <a:solidFill>
                <a:sysClr val="window" lastClr="FFFFFF"/>
              </a:solidFill>
              <a:latin typeface="Arial"/>
            </a:endParaRPr>
          </a:p>
        </p:txBody>
      </p:sp>
      <p:sp>
        <p:nvSpPr>
          <p:cNvPr id="5" name="Rectangle 4"/>
          <p:cNvSpPr/>
          <p:nvPr/>
        </p:nvSpPr>
        <p:spPr>
          <a:xfrm>
            <a:off x="1052736" y="1423560"/>
            <a:ext cx="7200800" cy="1216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Boleh</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dianggap</a:t>
            </a:r>
            <a:r>
              <a:rPr lang="en-MY" sz="2400" dirty="0" smtClean="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mendekatkan</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diri</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dalam</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bahaya</a:t>
            </a:r>
            <a:r>
              <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penyakit</a:t>
            </a:r>
            <a:endPar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 name="Rectangle 5"/>
          <p:cNvSpPr/>
          <p:nvPr/>
        </p:nvSpPr>
        <p:spPr>
          <a:xfrm>
            <a:off x="1052736" y="2732521"/>
            <a:ext cx="7200800" cy="1216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en-MY" sz="240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rPr>
              <a:t>Perbuatan ini bukan sahaja merbahaya kepada anak-anak</a:t>
            </a:r>
            <a:endParaRPr lang="en-MY" sz="2400" dirty="0">
              <a:ln w="6350"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7" name="Rectangle 6"/>
          <p:cNvSpPr/>
          <p:nvPr/>
        </p:nvSpPr>
        <p:spPr>
          <a:xfrm>
            <a:off x="1043608" y="76200"/>
            <a:ext cx="7200800" cy="954107"/>
          </a:xfrm>
          <a:prstGeom prst="rect">
            <a:avLst/>
          </a:prstGeom>
        </p:spPr>
        <p:txBody>
          <a:bodyPr wrap="square">
            <a:spAutoFit/>
          </a:bodyPr>
          <a:lstStyle/>
          <a:p>
            <a:pPr algn="ctr"/>
            <a:r>
              <a:rPr lang="sv-SE"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Tindakan segelintir </a:t>
            </a:r>
            <a:r>
              <a:rPr lang="sv-SE" sz="2800" dirty="0">
                <a:ln w="3175">
                  <a:solidFill>
                    <a:schemeClr val="tx1"/>
                  </a:solidFill>
                </a:ln>
                <a:effectLst>
                  <a:glow rad="101600">
                    <a:schemeClr val="bg1"/>
                  </a:glow>
                  <a:outerShdw blurRad="38100" dist="38100" dir="2700000" algn="tl">
                    <a:srgbClr val="000000">
                      <a:alpha val="43137"/>
                    </a:srgbClr>
                  </a:outerShdw>
                </a:effectLst>
                <a:latin typeface="Arial"/>
                <a:ea typeface="Times New Roman"/>
              </a:rPr>
              <a:t>masyarakat yang enggan mengambil imunisasi </a:t>
            </a:r>
            <a:endParaRPr lang="en-US" sz="2800" dirty="0">
              <a:ln w="3175">
                <a:solidFill>
                  <a:schemeClr val="tx1"/>
                </a:solidFill>
              </a:ln>
              <a:effectLst>
                <a:glow rad="1016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 Diagonal Corner Rectangle 2"/>
          <p:cNvSpPr/>
          <p:nvPr/>
        </p:nvSpPr>
        <p:spPr>
          <a:xfrm>
            <a:off x="381000" y="228600"/>
            <a:ext cx="8153400" cy="576064"/>
          </a:xfrm>
          <a:prstGeom prst="round2DiagRect">
            <a:avLst/>
          </a:prstGeom>
          <a:noFill/>
          <a:ln w="28575" cap="flat" cmpd="sng" algn="ctr">
            <a:noFill/>
            <a:prstDash val="solid"/>
          </a:ln>
          <a:effectLst>
            <a:outerShdw blurRad="40000" dist="23000" dir="5400000" rotWithShape="0">
              <a:srgbClr val="000000">
                <a:alpha val="35000"/>
              </a:srgbClr>
            </a:outerShdw>
          </a:effectLst>
        </p:spPr>
        <p:txBody>
          <a:bodyPr lIns="25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err="1" smtClean="0">
                <a:ln w="3175" cmpd="sng">
                  <a:solidFill>
                    <a:schemeClr val="tx1"/>
                  </a:solidFill>
                  <a:prstDash val="solid"/>
                </a:ln>
                <a:effectLst>
                  <a:glow rad="101600">
                    <a:schemeClr val="bg1"/>
                  </a:glow>
                  <a:outerShdw blurRad="38100" dist="38100" dir="2700000" algn="tl">
                    <a:srgbClr val="000000">
                      <a:alpha val="43137"/>
                    </a:srgbClr>
                  </a:outerShdw>
                </a:effectLst>
                <a:uLnTx/>
                <a:uFillTx/>
                <a:latin typeface="Arial"/>
                <a:ea typeface="+mn-ea"/>
                <a:cs typeface="+mn-cs"/>
              </a:rPr>
              <a:t>Kesimpulan</a:t>
            </a:r>
            <a:endParaRPr kumimoji="0" lang="en-MY" sz="3000" b="0" i="0" u="none" strike="noStrike" kern="0" cap="none" spc="0" normalizeH="0" baseline="0" noProof="0" dirty="0">
              <a:ln w="3175" cmpd="sng">
                <a:solidFill>
                  <a:schemeClr val="tx1"/>
                </a:solidFill>
                <a:prstDash val="solid"/>
              </a:ln>
              <a:effectLst>
                <a:glow rad="101600">
                  <a:schemeClr val="bg1"/>
                </a:glow>
                <a:outerShdw blurRad="38100" dist="38100" dir="2700000" algn="tl">
                  <a:srgbClr val="000000">
                    <a:alpha val="43137"/>
                  </a:srgbClr>
                </a:outerShdw>
              </a:effectLst>
              <a:uLnTx/>
              <a:uFillTx/>
              <a:latin typeface="Arial"/>
              <a:ea typeface="+mn-ea"/>
              <a:cs typeface="+mn-cs"/>
            </a:endParaRPr>
          </a:p>
        </p:txBody>
      </p:sp>
      <p:sp>
        <p:nvSpPr>
          <p:cNvPr id="4" name="Freeform 5"/>
          <p:cNvSpPr/>
          <p:nvPr/>
        </p:nvSpPr>
        <p:spPr>
          <a:xfrm>
            <a:off x="404906" y="1256184"/>
            <a:ext cx="8374622" cy="1372878"/>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9525"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Pertama:	</a:t>
            </a:r>
            <a:r>
              <a:rPr lang="ms-MY" sz="240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Islam menggariskan panduan yang penting dalam soal penjagaan kesihatan dengan melazimi rawatan yang berunsurkan sumber halal lagi baik</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
        <p:nvSpPr>
          <p:cNvPr id="5" name="Freeform 6"/>
          <p:cNvSpPr/>
          <p:nvPr/>
        </p:nvSpPr>
        <p:spPr>
          <a:xfrm>
            <a:off x="394378" y="2907697"/>
            <a:ext cx="8374622" cy="1372878"/>
          </a:xfrm>
          <a:prstGeom prst="rect">
            <a:avLst/>
          </a:prstGeom>
          <a:gradFill rotWithShape="1">
            <a:gsLst>
              <a:gs pos="0">
                <a:srgbClr val="00349E">
                  <a:tint val="50000"/>
                  <a:satMod val="300000"/>
                </a:srgbClr>
              </a:gs>
              <a:gs pos="35000">
                <a:srgbClr val="00349E">
                  <a:tint val="37000"/>
                  <a:satMod val="300000"/>
                </a:srgbClr>
              </a:gs>
              <a:gs pos="100000">
                <a:srgbClr val="00349E">
                  <a:tint val="15000"/>
                  <a:satMod val="350000"/>
                </a:srgbClr>
              </a:gs>
            </a:gsLst>
            <a:lin ang="16200000" scaled="1"/>
          </a:gradFill>
          <a:ln w="28575" cap="flat" cmpd="sng" algn="ctr">
            <a:solidFill>
              <a:srgbClr val="00349E">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Kedua: </a:t>
            </a:r>
            <a:r>
              <a:rPr lang="ms-MY" sz="240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Islam membolehkan umatnya merawat dengan menggunakan bahan yang diharuskan bagi menjaga maslahah ummah dan menepati Maqasid as-Syariah</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
        <p:nvSpPr>
          <p:cNvPr id="6" name="Freeform 7"/>
          <p:cNvSpPr/>
          <p:nvPr/>
        </p:nvSpPr>
        <p:spPr>
          <a:xfrm>
            <a:off x="404890" y="4570722"/>
            <a:ext cx="8374622" cy="1372878"/>
          </a:xfrm>
          <a:prstGeom prst="rect">
            <a:avLst/>
          </a:prstGeom>
          <a:gradFill rotWithShape="1">
            <a:gsLst>
              <a:gs pos="0">
                <a:srgbClr val="68007F">
                  <a:tint val="50000"/>
                  <a:satMod val="300000"/>
                </a:srgbClr>
              </a:gs>
              <a:gs pos="35000">
                <a:srgbClr val="68007F">
                  <a:tint val="37000"/>
                  <a:satMod val="300000"/>
                </a:srgbClr>
              </a:gs>
              <a:gs pos="100000">
                <a:srgbClr val="68007F">
                  <a:tint val="15000"/>
                  <a:satMod val="350000"/>
                </a:srgbClr>
              </a:gs>
            </a:gsLst>
            <a:lin ang="16200000" scaled="1"/>
          </a:gradFill>
          <a:ln w="28575" cap="flat" cmpd="sng" algn="ctr">
            <a:solidFill>
              <a:srgbClr val="68007F">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Ketiga:</a:t>
            </a:r>
            <a:r>
              <a:rPr kumimoji="0" lang="ms-MY" sz="2400" b="0" i="0" u="none" strike="noStrike" kern="0" cap="none" spc="0" normalizeH="0" baseline="0" noProof="0" dirty="0">
                <a:ln w="3175" cmpd="sng">
                  <a:solidFill>
                    <a:srgbClr val="FFFF00"/>
                  </a:solidFill>
                  <a:prstDash val="solid"/>
                </a:ln>
                <a:solidFill>
                  <a:srgbClr val="FFFF00"/>
                </a:solidFill>
                <a:effectLst>
                  <a:outerShdw blurRad="63500" dir="3600000" algn="tl" rotWithShape="0">
                    <a:srgbClr val="000000">
                      <a:alpha val="70000"/>
                    </a:srgbClr>
                  </a:outerShdw>
                </a:effectLst>
                <a:uLnTx/>
                <a:uFillTx/>
                <a:latin typeface="Arial"/>
                <a:ea typeface="+mn-ea"/>
                <a:cs typeface="+mn-cs"/>
              </a:rPr>
              <a:t> </a:t>
            </a:r>
            <a:r>
              <a:rPr lang="ms-MY" sz="2400" dirty="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Sekiranya timbul keraguan, rujuklah pihak-pihak berkaitan bagi mensahihkan maklumat supaya terhindar daripada fitnah</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76235"/>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168:</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1446550"/>
          </a:xfrm>
          <a:prstGeom prst="rect">
            <a:avLst/>
          </a:prstGeom>
          <a:solidFill>
            <a:srgbClr val="0070C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sekalian manusia, makanlah yang halal lagi baik dari apa yang terdapat di bumi dan janganlah kamu mengikuti jejak langkah syaitan kerana syaitan itu adalah musuh yang nyata bagi kamu.”</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1783140"/>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كُلُواْ مِمَّا فِي الأَرْضِ حَلاَلاً طَيِّباً وَلاَ تَتَّبِعُواْ خُطُوَاتِ الشَّيْطَانِ إِنَّهُ لَكُمْ عَدُوٌّ مُّبِينٌ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65112" y="188640"/>
            <a:ext cx="2571776" cy="842986"/>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60040" y="1556792"/>
            <a:ext cx="8388424" cy="4154984"/>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فِىْ القُرْءَانِ العَظِيْمِ، وَنَفَعَنِى وَإِيَّاكُمْ بِمَا فِيْهِ مِنَ الآيَاتِ وَالذِّكْرِ الحَكِيْمِ، وَتَقَبَّلَ مِنِّىْ وَمِنْكُمْ تِلاَوَتَهُ إِنَّهُ هُوَ السَّمِيْعُ العَلِيْمُ، أَقُولُ قَوْلِى هذَا وَأَسْتَغْفِرُ اللهَ العَظِيْمَ لِىْ وَلَكُمْ، وَلِسَائِرِ المُسْلِمِيْنَ وَالمُسْلِمَاتِ، وَالمُؤْمِنِيْن وَالمُؤْمِنَاتِ،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فَوْزَ المُسْتَغْفِرِيْنَ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وَيَـا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نَجَاةَ التَّائِبِيْن.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957426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125852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47437"/>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1676400"/>
            <a:ext cx="8272418"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80582"/>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189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670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787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25993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526466"/>
            <a:ext cx="8496944" cy="1754326"/>
          </a:xfrm>
          <a:prstGeom prst="rect">
            <a:avLst/>
          </a:prstGeom>
          <a:solidFill>
            <a:schemeClr val="bg1">
              <a:alpha val="46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98319"/>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1450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842701"/>
            <a:ext cx="8382000" cy="1569660"/>
          </a:xfrm>
          <a:prstGeom prst="rect">
            <a:avLst/>
          </a:prstGeom>
          <a:solidFill>
            <a:schemeClr val="bg1">
              <a:alpha val="4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آلــِهِ وَصَحْبِه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6138"/>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048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410873"/>
            <a:ext cx="9144000" cy="1172629"/>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S.W.T.,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di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pengurniaan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anugerahnya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5" name="Rectangle 4"/>
          <p:cNvSpPr/>
          <p:nvPr/>
        </p:nvSpPr>
        <p:spPr>
          <a:xfrm>
            <a:off x="406384" y="1685726"/>
            <a:ext cx="8388424" cy="923330"/>
          </a:xfrm>
          <a:prstGeom prst="rect">
            <a:avLst/>
          </a:prstGeom>
          <a:solidFill>
            <a:schemeClr val="bg1">
              <a:alpha val="46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تَعَالَى وَاشْكُرُوهُ عَلَى آلاَئِهِ وَنِعْمَائِهِ.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9983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76200"/>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Terus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Ketaatan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596358" y="1373460"/>
            <a:ext cx="8166641" cy="10491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Tanda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pengabdian kita kepada Allah s.w.t</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 </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
        <p:nvSpPr>
          <p:cNvPr id="5" name="Right Arrow 4"/>
          <p:cNvSpPr/>
          <p:nvPr/>
        </p:nvSpPr>
        <p:spPr>
          <a:xfrm rot="5400000">
            <a:off x="190500" y="916260"/>
            <a:ext cx="1295400" cy="914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596358" y="3048000"/>
            <a:ext cx="8166642" cy="254813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Berusaha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melakukan amalan yang boleh menambahkan keimanan, beramal dengan berdasarkan ilmu agar dapat menunaikan ibadah secara sahih sebagaimana amalan baginda Rasulullah </a:t>
            </a:r>
            <a:r>
              <a:rPr lang="fi-FI" sz="2200" b="1"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s.a.w, seterusnya </a:t>
            </a:r>
            <a:r>
              <a:rPr lang="fi-FI"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rPr>
              <a:t>memperbaiki akhlak dan keperibadian dengan sifat-sifat yang mulia.</a:t>
            </a:r>
            <a:endParaRPr lang="en-MY" sz="2200" b="1"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162963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81341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6670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918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749138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652796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1756307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19557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وَالأَمْوَات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34661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76400"/>
            <a:ext cx="9144000" cy="4471452"/>
          </a:xfrm>
          <a:prstGeom prst="rect">
            <a:avLst/>
          </a:prstGeom>
          <a:solidFill>
            <a:sysClr val="windowText" lastClr="000000">
              <a:alpha val="28000"/>
            </a:sysClr>
          </a:solidFill>
          <a:ln w="25400" cap="flat" cmpd="sng" algn="ctr">
            <a:noFill/>
            <a:prstDash val="solid"/>
          </a:ln>
          <a:effectLst/>
        </p:spPr>
        <p:txBody>
          <a:bodyPr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MY" sz="5400" b="0" i="0" u="none" strike="noStrike" kern="0" cap="none" spc="0" normalizeH="0" baseline="0" noProof="0" dirty="0">
              <a:ln w="3175" cmpd="sng">
                <a:solidFill>
                  <a:prstClr val="white"/>
                </a:solidFill>
                <a:prstDash val="solid"/>
              </a:ln>
              <a:solidFill>
                <a:prstClr val="white"/>
              </a:solidFill>
              <a:effectLst>
                <a:glow rad="101600">
                  <a:prstClr val="black"/>
                </a:glow>
                <a:outerShdw blurRad="63500" dir="3600000" algn="tl" rotWithShape="0">
                  <a:srgbClr val="000000">
                    <a:alpha val="70000"/>
                  </a:srgbClr>
                </a:outerShdw>
              </a:effectLst>
              <a:uLnTx/>
              <a:uFillTx/>
              <a:latin typeface="Traditional Arabic" pitchFamily="18" charset="-78"/>
              <a:ea typeface="+mn-ea"/>
              <a:cs typeface="Traditional Arabic" pitchFamily="18" charset="-78"/>
            </a:endParaRPr>
          </a:p>
        </p:txBody>
      </p:sp>
      <p:pic>
        <p:nvPicPr>
          <p:cNvPr id="5" name="Picture 4"/>
          <p:cNvPicPr>
            <a:picLocks noChangeAspect="1"/>
          </p:cNvPicPr>
          <p:nvPr/>
        </p:nvPicPr>
        <p:blipFill>
          <a:blip r:embed="rId3"/>
          <a:stretch>
            <a:fillRect/>
          </a:stretch>
        </p:blipFill>
        <p:spPr>
          <a:xfrm>
            <a:off x="992561" y="1981200"/>
            <a:ext cx="7254869" cy="3694496"/>
          </a:xfrm>
          <a:prstGeom prst="rect">
            <a:avLst/>
          </a:prstGeom>
        </p:spPr>
      </p:pic>
      <p:sp>
        <p:nvSpPr>
          <p:cNvPr id="2" name="Rectangle 1"/>
          <p:cNvSpPr/>
          <p:nvPr/>
        </p:nvSpPr>
        <p:spPr>
          <a:xfrm>
            <a:off x="457200" y="253425"/>
            <a:ext cx="3852337" cy="584775"/>
          </a:xfrm>
          <a:prstGeom prst="rect">
            <a:avLst/>
          </a:prstGeom>
        </p:spPr>
        <p:txBody>
          <a:bodyPr wrap="none">
            <a:spAutoFit/>
          </a:bodyPr>
          <a:lstStyle/>
          <a:p>
            <a:pPr lvl="0">
              <a:defRPr/>
            </a:pPr>
            <a:r>
              <a:rPr lang="en-US" sz="3200" kern="0" dirty="0" err="1">
                <a:ln w="3175" cmpd="sng">
                  <a:solidFill>
                    <a:schemeClr val="tx1"/>
                  </a:solidFill>
                  <a:prstDash val="solid"/>
                </a:ln>
                <a:effectLst>
                  <a:glow rad="101600">
                    <a:schemeClr val="bg1"/>
                  </a:glow>
                  <a:outerShdw blurRad="38100" dist="38100" dir="2700000" algn="tl">
                    <a:srgbClr val="000000">
                      <a:alpha val="43137"/>
                    </a:srgbClr>
                  </a:outerShdw>
                </a:effectLst>
                <a:latin typeface="Arial"/>
              </a:rPr>
              <a:t>Firman</a:t>
            </a:r>
            <a:r>
              <a:rPr lang="en-US" sz="3200" kern="0" dirty="0">
                <a:ln w="3175" cmpd="sng">
                  <a:solidFill>
                    <a:schemeClr val="tx1"/>
                  </a:solidFill>
                  <a:prstDash val="solid"/>
                </a:ln>
                <a:effectLst>
                  <a:glow rad="101600">
                    <a:schemeClr val="bg1"/>
                  </a:glow>
                  <a:outerShdw blurRad="38100" dist="38100" dir="2700000" algn="tl">
                    <a:srgbClr val="000000">
                      <a:alpha val="43137"/>
                    </a:srgbClr>
                  </a:outerShdw>
                </a:effectLst>
                <a:latin typeface="Arial"/>
              </a:rPr>
              <a:t> Allah S.W.T.</a:t>
            </a:r>
            <a:endParaRPr lang="en-MY" sz="3200" kern="0" dirty="0">
              <a:ln w="3175" cmpd="sng">
                <a:solidFill>
                  <a:schemeClr val="tx1"/>
                </a:solidFill>
                <a:prstDash val="solid"/>
              </a:ln>
              <a:effectLst>
                <a:glow rad="101600">
                  <a:schemeClr val="bg1"/>
                </a:glow>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2152233"/>
            <a:ext cx="8784976"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ارْحَمْنَا فَإِنَّكَ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 </a:t>
            </a:r>
          </a:p>
        </p:txBody>
      </p:sp>
    </p:spTree>
    <p:extLst>
      <p:ext uri="{BB962C8B-B14F-4D97-AF65-F5344CB8AC3E}">
        <p14:creationId xmlns:p14="http://schemas.microsoft.com/office/powerpoint/2010/main" val="2521478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38169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97939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999833"/>
            <a:ext cx="8784976"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وَاحْفَظْ أَوْلاَدَهُ وَأَهْلَهُ وَذَوِيْهِ وَأَقَارِبَهُ. وَاحْفَظْ عُلَمَاءَهُ وَوُزَرَاءَهُ وَقُضَاتَهُ وَعُمَّالَهُ وَرَعَايَاهُ مِنَ الْمُسْلِمِيْنَ وَالْمُسْلِمَاتِ وَالْمُؤْمِنِيْنَ وَالْمُؤْمِنَاتِ فِي الدُّنْيَا وَالآخِرَةِ، بِرَحْمَتِكَ  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70882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99551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27038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880991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139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2" descr="C:\Users\USER\Downloads\FA BS MAJLIS HOL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7" y="0"/>
            <a:ext cx="9173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47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20843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574845"/>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163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12693"/>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485691"/>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وَبَارِكْ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1629"/>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275273"/>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676400"/>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16105"/>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Isra</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82:</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2123658"/>
          </a:xfrm>
          <a:prstGeom prst="rect">
            <a:avLst/>
          </a:prstGeom>
          <a:solidFill>
            <a:srgbClr val="0070C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Kami turunkan Dengan beransur-ansur dari Al-Quran Ayat-ayat suci yang menjadi ubat penawar dan rahmat bagi orang-orang yang beriman kepadanya; dan (sebaliknya) Al-Quran tidak menambahkan orang-orang yang zalim (disebabkan keingkaran mereka) melainkan kerugian jua”.</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1783140"/>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وَنُنَزِّلُ مِنَ الْقُرْآنِ مَا هُوَ شِفَاء وَرَحْمَةٌ لِّلْمُؤْمِنِينَ وَلاَ يَزِيدُ الظَّالِمِينَ إَلاَّ خَسَارًا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2081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1659</Words>
  <Application>Microsoft Office PowerPoint</Application>
  <PresentationFormat>On-screen Show (4:3)</PresentationFormat>
  <Paragraphs>165</Paragraphs>
  <Slides>48</Slides>
  <Notes>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14</cp:revision>
  <dcterms:created xsi:type="dcterms:W3CDTF">2016-08-18T03:39:33Z</dcterms:created>
  <dcterms:modified xsi:type="dcterms:W3CDTF">2016-08-18T08:05:01Z</dcterms:modified>
</cp:coreProperties>
</file>